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85"/>
  </p:notesMasterIdLst>
  <p:handoutMasterIdLst>
    <p:handoutMasterId r:id="rId86"/>
  </p:handoutMasterIdLst>
  <p:sldIdLst>
    <p:sldId id="1020" r:id="rId2"/>
    <p:sldId id="305" r:id="rId3"/>
    <p:sldId id="1115" r:id="rId4"/>
    <p:sldId id="966" r:id="rId5"/>
    <p:sldId id="834" r:id="rId6"/>
    <p:sldId id="830" r:id="rId7"/>
    <p:sldId id="1022" r:id="rId8"/>
    <p:sldId id="937" r:id="rId9"/>
    <p:sldId id="983" r:id="rId10"/>
    <p:sldId id="1121" r:id="rId11"/>
    <p:sldId id="913" r:id="rId12"/>
    <p:sldId id="1023" r:id="rId13"/>
    <p:sldId id="1122" r:id="rId14"/>
    <p:sldId id="1025" r:id="rId15"/>
    <p:sldId id="916" r:id="rId16"/>
    <p:sldId id="915" r:id="rId17"/>
    <p:sldId id="1123" r:id="rId18"/>
    <p:sldId id="986" r:id="rId19"/>
    <p:sldId id="938" r:id="rId20"/>
    <p:sldId id="1012" r:id="rId21"/>
    <p:sldId id="944" r:id="rId22"/>
    <p:sldId id="1124" r:id="rId23"/>
    <p:sldId id="943" r:id="rId24"/>
    <p:sldId id="989" r:id="rId25"/>
    <p:sldId id="990" r:id="rId26"/>
    <p:sldId id="953" r:id="rId27"/>
    <p:sldId id="1125" r:id="rId28"/>
    <p:sldId id="955" r:id="rId29"/>
    <p:sldId id="956" r:id="rId30"/>
    <p:sldId id="957" r:id="rId31"/>
    <p:sldId id="987" r:id="rId32"/>
    <p:sldId id="930" r:id="rId33"/>
    <p:sldId id="1126" r:id="rId34"/>
    <p:sldId id="931" r:id="rId35"/>
    <p:sldId id="1127" r:id="rId36"/>
    <p:sldId id="932" r:id="rId37"/>
    <p:sldId id="1128" r:id="rId38"/>
    <p:sldId id="933" r:id="rId39"/>
    <p:sldId id="1116" r:id="rId40"/>
    <p:sldId id="1033" r:id="rId41"/>
    <p:sldId id="1114" r:id="rId42"/>
    <p:sldId id="973" r:id="rId43"/>
    <p:sldId id="974" r:id="rId44"/>
    <p:sldId id="1015" r:id="rId45"/>
    <p:sldId id="991" r:id="rId46"/>
    <p:sldId id="1129" r:id="rId47"/>
    <p:sldId id="1062" r:id="rId48"/>
    <p:sldId id="1047" r:id="rId49"/>
    <p:sldId id="1050" r:id="rId50"/>
    <p:sldId id="1117" r:id="rId51"/>
    <p:sldId id="1014" r:id="rId52"/>
    <p:sldId id="1035" r:id="rId53"/>
    <p:sldId id="1051" r:id="rId54"/>
    <p:sldId id="1053" r:id="rId55"/>
    <p:sldId id="1036" r:id="rId56"/>
    <p:sldId id="1037" r:id="rId57"/>
    <p:sldId id="1052" r:id="rId58"/>
    <p:sldId id="1068" r:id="rId59"/>
    <p:sldId id="1069" r:id="rId60"/>
    <p:sldId id="1070" r:id="rId61"/>
    <p:sldId id="1118" r:id="rId62"/>
    <p:sldId id="1132" r:id="rId63"/>
    <p:sldId id="1133" r:id="rId64"/>
    <p:sldId id="975" r:id="rId65"/>
    <p:sldId id="976" r:id="rId66"/>
    <p:sldId id="997" r:id="rId67"/>
    <p:sldId id="1130" r:id="rId68"/>
    <p:sldId id="1089" r:id="rId69"/>
    <p:sldId id="1076" r:id="rId70"/>
    <p:sldId id="1131" r:id="rId71"/>
    <p:sldId id="1034" r:id="rId72"/>
    <p:sldId id="1056" r:id="rId73"/>
    <p:sldId id="992" r:id="rId74"/>
    <p:sldId id="1083" r:id="rId75"/>
    <p:sldId id="1044" r:id="rId76"/>
    <p:sldId id="1042" r:id="rId77"/>
    <p:sldId id="998" r:id="rId78"/>
    <p:sldId id="1058" r:id="rId79"/>
    <p:sldId id="1090" r:id="rId80"/>
    <p:sldId id="1091" r:id="rId81"/>
    <p:sldId id="1092" r:id="rId82"/>
    <p:sldId id="1003" r:id="rId83"/>
    <p:sldId id="1013" r:id="rId8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29"/>
    <p:restoredTop sz="88272"/>
  </p:normalViewPr>
  <p:slideViewPr>
    <p:cSldViewPr snapToGrid="0" snapToObjects="1">
      <p:cViewPr varScale="1">
        <p:scale>
          <a:sx n="108" d="100"/>
          <a:sy n="108" d="100"/>
        </p:scale>
        <p:origin x="1424" y="200"/>
      </p:cViewPr>
      <p:guideLst/>
    </p:cSldViewPr>
  </p:slideViewPr>
  <p:notesTextViewPr>
    <p:cViewPr>
      <p:scale>
        <a:sx n="1" d="1"/>
        <a:sy n="1" d="1"/>
      </p:scale>
      <p:origin x="0" y="0"/>
    </p:cViewPr>
  </p:notesTextViewPr>
  <p:sorterViewPr>
    <p:cViewPr>
      <p:scale>
        <a:sx n="114" d="100"/>
        <a:sy n="114" d="100"/>
      </p:scale>
      <p:origin x="0" y="0"/>
    </p:cViewPr>
  </p:sorterViewPr>
  <p:notesViewPr>
    <p:cSldViewPr snapToGrid="0" snapToObjects="1">
      <p:cViewPr varScale="1">
        <p:scale>
          <a:sx n="70" d="100"/>
          <a:sy n="70" d="100"/>
        </p:scale>
        <p:origin x="276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2E25584-BAA1-A047-A111-B888A25036BF}" type="datetimeFigureOut">
              <a:rPr lang="en-US" smtClean="0"/>
              <a:t>7/23/19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6347EF-83B3-EA4C-8A41-2638AE5E41DD}" type="slidenum">
              <a:rPr lang="en-US" smtClean="0"/>
              <a:t>‹#›</a:t>
            </a:fld>
            <a:endParaRPr lang="en-US"/>
          </a:p>
        </p:txBody>
      </p:sp>
    </p:spTree>
    <p:extLst>
      <p:ext uri="{BB962C8B-B14F-4D97-AF65-F5344CB8AC3E}">
        <p14:creationId xmlns:p14="http://schemas.microsoft.com/office/powerpoint/2010/main" val="9617620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CAB398-5D09-A14F-86FD-4F73AFE66318}" type="datetimeFigureOut">
              <a:rPr lang="en-US" smtClean="0"/>
              <a:t>7/23/19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3E9475-3FD0-EF45-BAE9-234064E66D9B}" type="slidenum">
              <a:rPr lang="en-US" smtClean="0"/>
              <a:t>‹#›</a:t>
            </a:fld>
            <a:endParaRPr lang="en-US"/>
          </a:p>
        </p:txBody>
      </p:sp>
    </p:spTree>
    <p:extLst>
      <p:ext uri="{BB962C8B-B14F-4D97-AF65-F5344CB8AC3E}">
        <p14:creationId xmlns:p14="http://schemas.microsoft.com/office/powerpoint/2010/main" val="1592839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3E9475-3FD0-EF45-BAE9-234064E66D9B}" type="slidenum">
              <a:rPr lang="en-US" smtClean="0"/>
              <a:t>1</a:t>
            </a:fld>
            <a:endParaRPr lang="en-US"/>
          </a:p>
        </p:txBody>
      </p:sp>
    </p:spTree>
    <p:extLst>
      <p:ext uri="{BB962C8B-B14F-4D97-AF65-F5344CB8AC3E}">
        <p14:creationId xmlns:p14="http://schemas.microsoft.com/office/powerpoint/2010/main" val="2302436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Which parameter are the researchers most interested in?</a:t>
            </a:r>
          </a:p>
          <a:p>
            <a:r>
              <a:rPr lang="en-US"/>
              <a:t>https://www.polleverywhere.com/multiple_choice_polls/GEVIUN81yXGZEUEQ9bbYp</a:t>
            </a:r>
          </a:p>
        </p:txBody>
      </p:sp>
      <p:sp>
        <p:nvSpPr>
          <p:cNvPr id="4" name="Slide Number Placeholder 3"/>
          <p:cNvSpPr>
            <a:spLocks noGrp="1"/>
          </p:cNvSpPr>
          <p:nvPr>
            <p:ph type="sldNum" sz="quarter" idx="5"/>
          </p:nvPr>
        </p:nvSpPr>
        <p:spPr/>
        <p:txBody>
          <a:bodyPr/>
          <a:lstStyle/>
          <a:p>
            <a:fld id="{F33E9475-3FD0-EF45-BAE9-234064E66D9B}" type="slidenum">
              <a:rPr lang="en-US" smtClean="0"/>
              <a:t>10</a:t>
            </a:fld>
            <a:endParaRPr lang="en-US"/>
          </a:p>
        </p:txBody>
      </p:sp>
    </p:spTree>
    <p:extLst>
      <p:ext uri="{BB962C8B-B14F-4D97-AF65-F5344CB8AC3E}">
        <p14:creationId xmlns:p14="http://schemas.microsoft.com/office/powerpoint/2010/main" val="2579063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3E9475-3FD0-EF45-BAE9-234064E66D9B}" type="slidenum">
              <a:rPr lang="en-US" smtClean="0"/>
              <a:t>11</a:t>
            </a:fld>
            <a:endParaRPr lang="en-US"/>
          </a:p>
        </p:txBody>
      </p:sp>
    </p:spTree>
    <p:extLst>
      <p:ext uri="{BB962C8B-B14F-4D97-AF65-F5344CB8AC3E}">
        <p14:creationId xmlns:p14="http://schemas.microsoft.com/office/powerpoint/2010/main" val="1111337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3E9475-3FD0-EF45-BAE9-234064E66D9B}" type="slidenum">
              <a:rPr lang="en-US" smtClean="0"/>
              <a:t>12</a:t>
            </a:fld>
            <a:endParaRPr lang="en-US"/>
          </a:p>
        </p:txBody>
      </p:sp>
    </p:spTree>
    <p:extLst>
      <p:ext uri="{BB962C8B-B14F-4D97-AF65-F5344CB8AC3E}">
        <p14:creationId xmlns:p14="http://schemas.microsoft.com/office/powerpoint/2010/main" val="2193695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Which model results in a better prediction for this data point?</a:t>
            </a:r>
          </a:p>
          <a:p>
            <a:r>
              <a:rPr lang="en-US"/>
              <a:t>https://www.polleverywhere.com/multiple_choice_polls/IznMOJkzuofA4wc3RRe3c</a:t>
            </a:r>
          </a:p>
        </p:txBody>
      </p:sp>
      <p:sp>
        <p:nvSpPr>
          <p:cNvPr id="4" name="Slide Number Placeholder 3"/>
          <p:cNvSpPr>
            <a:spLocks noGrp="1"/>
          </p:cNvSpPr>
          <p:nvPr>
            <p:ph type="sldNum" sz="quarter" idx="5"/>
          </p:nvPr>
        </p:nvSpPr>
        <p:spPr/>
        <p:txBody>
          <a:bodyPr/>
          <a:lstStyle/>
          <a:p>
            <a:fld id="{F33E9475-3FD0-EF45-BAE9-234064E66D9B}" type="slidenum">
              <a:rPr lang="en-US" smtClean="0"/>
              <a:t>13</a:t>
            </a:fld>
            <a:endParaRPr lang="en-US"/>
          </a:p>
        </p:txBody>
      </p:sp>
    </p:spTree>
    <p:extLst>
      <p:ext uri="{BB962C8B-B14F-4D97-AF65-F5344CB8AC3E}">
        <p14:creationId xmlns:p14="http://schemas.microsoft.com/office/powerpoint/2010/main" val="874487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3E9475-3FD0-EF45-BAE9-234064E66D9B}" type="slidenum">
              <a:rPr lang="en-US" smtClean="0"/>
              <a:t>14</a:t>
            </a:fld>
            <a:endParaRPr lang="en-US"/>
          </a:p>
        </p:txBody>
      </p:sp>
    </p:spTree>
    <p:extLst>
      <p:ext uri="{BB962C8B-B14F-4D97-AF65-F5344CB8AC3E}">
        <p14:creationId xmlns:p14="http://schemas.microsoft.com/office/powerpoint/2010/main" val="11806700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E9475-3FD0-EF45-BAE9-234064E66D9B}" type="slidenum">
              <a:rPr lang="en-US" smtClean="0"/>
              <a:t>15</a:t>
            </a:fld>
            <a:endParaRPr lang="en-US"/>
          </a:p>
        </p:txBody>
      </p:sp>
    </p:spTree>
    <p:extLst>
      <p:ext uri="{BB962C8B-B14F-4D97-AF65-F5344CB8AC3E}">
        <p14:creationId xmlns:p14="http://schemas.microsoft.com/office/powerpoint/2010/main" val="17493869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E9475-3FD0-EF45-BAE9-234064E66D9B}" type="slidenum">
              <a:rPr lang="en-US" smtClean="0"/>
              <a:t>16</a:t>
            </a:fld>
            <a:endParaRPr lang="en-US"/>
          </a:p>
        </p:txBody>
      </p:sp>
    </p:spTree>
    <p:extLst>
      <p:ext uri="{BB962C8B-B14F-4D97-AF65-F5344CB8AC3E}">
        <p14:creationId xmlns:p14="http://schemas.microsoft.com/office/powerpoint/2010/main" val="307884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Can you tell from the model fit how much of the variation is explained?</a:t>
            </a:r>
          </a:p>
          <a:p>
            <a:r>
              <a:rPr lang="en-US"/>
              <a:t>https://www.polleverywhere.com/multiple_choice_polls/hoEAVDbOMbUI5Slno8o7R</a:t>
            </a:r>
          </a:p>
        </p:txBody>
      </p:sp>
      <p:sp>
        <p:nvSpPr>
          <p:cNvPr id="4" name="Slide Number Placeholder 3"/>
          <p:cNvSpPr>
            <a:spLocks noGrp="1"/>
          </p:cNvSpPr>
          <p:nvPr>
            <p:ph type="sldNum" sz="quarter" idx="5"/>
          </p:nvPr>
        </p:nvSpPr>
        <p:spPr/>
        <p:txBody>
          <a:bodyPr/>
          <a:lstStyle/>
          <a:p>
            <a:fld id="{F33E9475-3FD0-EF45-BAE9-234064E66D9B}" type="slidenum">
              <a:rPr lang="en-US" smtClean="0"/>
              <a:t>17</a:t>
            </a:fld>
            <a:endParaRPr lang="en-US"/>
          </a:p>
        </p:txBody>
      </p:sp>
    </p:spTree>
    <p:extLst>
      <p:ext uri="{BB962C8B-B14F-4D97-AF65-F5344CB8AC3E}">
        <p14:creationId xmlns:p14="http://schemas.microsoft.com/office/powerpoint/2010/main" val="1867081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3E9475-3FD0-EF45-BAE9-234064E66D9B}" type="slidenum">
              <a:rPr lang="en-US" smtClean="0"/>
              <a:t>18</a:t>
            </a:fld>
            <a:endParaRPr lang="en-US"/>
          </a:p>
        </p:txBody>
      </p:sp>
    </p:spTree>
    <p:extLst>
      <p:ext uri="{BB962C8B-B14F-4D97-AF65-F5344CB8AC3E}">
        <p14:creationId xmlns:p14="http://schemas.microsoft.com/office/powerpoint/2010/main" val="40676276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E9475-3FD0-EF45-BAE9-234064E66D9B}" type="slidenum">
              <a:rPr lang="en-US" smtClean="0"/>
              <a:t>19</a:t>
            </a:fld>
            <a:endParaRPr lang="en-US"/>
          </a:p>
        </p:txBody>
      </p:sp>
    </p:spTree>
    <p:extLst>
      <p:ext uri="{BB962C8B-B14F-4D97-AF65-F5344CB8AC3E}">
        <p14:creationId xmlns:p14="http://schemas.microsoft.com/office/powerpoint/2010/main" val="964980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7FD61F-F140-2342-BFBA-D2A8B5DCCEF0}" type="slidenum">
              <a:rPr lang="en-US" smtClean="0"/>
              <a:t>2</a:t>
            </a:fld>
            <a:endParaRPr lang="en-US"/>
          </a:p>
        </p:txBody>
      </p:sp>
    </p:spTree>
    <p:extLst>
      <p:ext uri="{BB962C8B-B14F-4D97-AF65-F5344CB8AC3E}">
        <p14:creationId xmlns:p14="http://schemas.microsoft.com/office/powerpoint/2010/main" val="17969287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E9475-3FD0-EF45-BAE9-234064E66D9B}" type="slidenum">
              <a:rPr lang="en-US" smtClean="0"/>
              <a:t>20</a:t>
            </a:fld>
            <a:endParaRPr lang="en-US"/>
          </a:p>
        </p:txBody>
      </p:sp>
    </p:spTree>
    <p:extLst>
      <p:ext uri="{BB962C8B-B14F-4D97-AF65-F5344CB8AC3E}">
        <p14:creationId xmlns:p14="http://schemas.microsoft.com/office/powerpoint/2010/main" val="28456288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E9475-3FD0-EF45-BAE9-234064E66D9B}" type="slidenum">
              <a:rPr lang="en-US" smtClean="0"/>
              <a:t>21</a:t>
            </a:fld>
            <a:endParaRPr lang="en-US"/>
          </a:p>
        </p:txBody>
      </p:sp>
    </p:spTree>
    <p:extLst>
      <p:ext uri="{BB962C8B-B14F-4D97-AF65-F5344CB8AC3E}">
        <p14:creationId xmlns:p14="http://schemas.microsoft.com/office/powerpoint/2010/main" val="2151680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Which part represents unexplained error from the empty model?</a:t>
            </a:r>
          </a:p>
          <a:p>
            <a:r>
              <a:rPr lang="en-US"/>
              <a:t>https://www.polleverywhere.com/multiple_choice_polls/4H7Ex0IXMU4V8I9mjhBVu</a:t>
            </a:r>
          </a:p>
        </p:txBody>
      </p:sp>
      <p:sp>
        <p:nvSpPr>
          <p:cNvPr id="4" name="Slide Number Placeholder 3"/>
          <p:cNvSpPr>
            <a:spLocks noGrp="1"/>
          </p:cNvSpPr>
          <p:nvPr>
            <p:ph type="sldNum" sz="quarter" idx="5"/>
          </p:nvPr>
        </p:nvSpPr>
        <p:spPr/>
        <p:txBody>
          <a:bodyPr/>
          <a:lstStyle/>
          <a:p>
            <a:fld id="{F33E9475-3FD0-EF45-BAE9-234064E66D9B}" type="slidenum">
              <a:rPr lang="en-US" smtClean="0"/>
              <a:t>22</a:t>
            </a:fld>
            <a:endParaRPr lang="en-US"/>
          </a:p>
        </p:txBody>
      </p:sp>
    </p:spTree>
    <p:extLst>
      <p:ext uri="{BB962C8B-B14F-4D97-AF65-F5344CB8AC3E}">
        <p14:creationId xmlns:p14="http://schemas.microsoft.com/office/powerpoint/2010/main" val="31318608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E9475-3FD0-EF45-BAE9-234064E66D9B}" type="slidenum">
              <a:rPr lang="en-US" smtClean="0"/>
              <a:t>23</a:t>
            </a:fld>
            <a:endParaRPr lang="en-US"/>
          </a:p>
        </p:txBody>
      </p:sp>
    </p:spTree>
    <p:extLst>
      <p:ext uri="{BB962C8B-B14F-4D97-AF65-F5344CB8AC3E}">
        <p14:creationId xmlns:p14="http://schemas.microsoft.com/office/powerpoint/2010/main" val="31181045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E9475-3FD0-EF45-BAE9-234064E66D9B}" type="slidenum">
              <a:rPr lang="en-US" smtClean="0"/>
              <a:t>24</a:t>
            </a:fld>
            <a:endParaRPr lang="en-US"/>
          </a:p>
        </p:txBody>
      </p:sp>
    </p:spTree>
    <p:extLst>
      <p:ext uri="{BB962C8B-B14F-4D97-AF65-F5344CB8AC3E}">
        <p14:creationId xmlns:p14="http://schemas.microsoft.com/office/powerpoint/2010/main" val="5238784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3E9475-3FD0-EF45-BAE9-234064E66D9B}" type="slidenum">
              <a:rPr lang="en-US" smtClean="0"/>
              <a:t>25</a:t>
            </a:fld>
            <a:endParaRPr lang="en-US"/>
          </a:p>
        </p:txBody>
      </p:sp>
    </p:spTree>
    <p:extLst>
      <p:ext uri="{BB962C8B-B14F-4D97-AF65-F5344CB8AC3E}">
        <p14:creationId xmlns:p14="http://schemas.microsoft.com/office/powerpoint/2010/main" val="21380949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E9475-3FD0-EF45-BAE9-234064E66D9B}" type="slidenum">
              <a:rPr lang="en-US" smtClean="0"/>
              <a:t>26</a:t>
            </a:fld>
            <a:endParaRPr lang="en-US"/>
          </a:p>
        </p:txBody>
      </p:sp>
    </p:spTree>
    <p:extLst>
      <p:ext uri="{BB962C8B-B14F-4D97-AF65-F5344CB8AC3E}">
        <p14:creationId xmlns:p14="http://schemas.microsoft.com/office/powerpoint/2010/main" val="40367735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would you write the model specification for the Test3Group model?</a:t>
            </a:r>
          </a:p>
          <a:p>
            <a:r>
              <a:rPr lang="en-US"/>
              <a:t>https://www.polleverywhere.com/multiple_choice_polls/FQv0VawboBR3KwOCdIwuc</a:t>
            </a:r>
          </a:p>
        </p:txBody>
      </p:sp>
      <p:sp>
        <p:nvSpPr>
          <p:cNvPr id="4" name="Slide Number Placeholder 3"/>
          <p:cNvSpPr>
            <a:spLocks noGrp="1"/>
          </p:cNvSpPr>
          <p:nvPr>
            <p:ph type="sldNum" sz="quarter" idx="5"/>
          </p:nvPr>
        </p:nvSpPr>
        <p:spPr/>
        <p:txBody>
          <a:bodyPr/>
          <a:lstStyle/>
          <a:p>
            <a:fld id="{F33E9475-3FD0-EF45-BAE9-234064E66D9B}" type="slidenum">
              <a:rPr lang="en-US" smtClean="0"/>
              <a:t>27</a:t>
            </a:fld>
            <a:endParaRPr lang="en-US"/>
          </a:p>
        </p:txBody>
      </p:sp>
    </p:spTree>
    <p:extLst>
      <p:ext uri="{BB962C8B-B14F-4D97-AF65-F5344CB8AC3E}">
        <p14:creationId xmlns:p14="http://schemas.microsoft.com/office/powerpoint/2010/main" val="14171206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E9475-3FD0-EF45-BAE9-234064E66D9B}" type="slidenum">
              <a:rPr lang="en-US" smtClean="0"/>
              <a:t>28</a:t>
            </a:fld>
            <a:endParaRPr lang="en-US"/>
          </a:p>
        </p:txBody>
      </p:sp>
    </p:spTree>
    <p:extLst>
      <p:ext uri="{BB962C8B-B14F-4D97-AF65-F5344CB8AC3E}">
        <p14:creationId xmlns:p14="http://schemas.microsoft.com/office/powerpoint/2010/main" val="20592215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E9475-3FD0-EF45-BAE9-234064E66D9B}" type="slidenum">
              <a:rPr lang="en-US" smtClean="0"/>
              <a:t>29</a:t>
            </a:fld>
            <a:endParaRPr lang="en-US"/>
          </a:p>
        </p:txBody>
      </p:sp>
    </p:spTree>
    <p:extLst>
      <p:ext uri="{BB962C8B-B14F-4D97-AF65-F5344CB8AC3E}">
        <p14:creationId xmlns:p14="http://schemas.microsoft.com/office/powerpoint/2010/main" val="74821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3E9475-3FD0-EF45-BAE9-234064E66D9B}" type="slidenum">
              <a:rPr lang="en-US" smtClean="0"/>
              <a:t>3</a:t>
            </a:fld>
            <a:endParaRPr lang="en-US"/>
          </a:p>
        </p:txBody>
      </p:sp>
    </p:spTree>
    <p:extLst>
      <p:ext uri="{BB962C8B-B14F-4D97-AF65-F5344CB8AC3E}">
        <p14:creationId xmlns:p14="http://schemas.microsoft.com/office/powerpoint/2010/main" val="6517993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E9475-3FD0-EF45-BAE9-234064E66D9B}" type="slidenum">
              <a:rPr lang="en-US" smtClean="0"/>
              <a:t>30</a:t>
            </a:fld>
            <a:endParaRPr lang="en-US"/>
          </a:p>
        </p:txBody>
      </p:sp>
    </p:spTree>
    <p:extLst>
      <p:ext uri="{BB962C8B-B14F-4D97-AF65-F5344CB8AC3E}">
        <p14:creationId xmlns:p14="http://schemas.microsoft.com/office/powerpoint/2010/main" val="17654761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E9475-3FD0-EF45-BAE9-234064E66D9B}" type="slidenum">
              <a:rPr lang="en-US" smtClean="0"/>
              <a:t>31</a:t>
            </a:fld>
            <a:endParaRPr lang="en-US"/>
          </a:p>
        </p:txBody>
      </p:sp>
    </p:spTree>
    <p:extLst>
      <p:ext uri="{BB962C8B-B14F-4D97-AF65-F5344CB8AC3E}">
        <p14:creationId xmlns:p14="http://schemas.microsoft.com/office/powerpoint/2010/main" val="11345488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E9475-3FD0-EF45-BAE9-234064E66D9B}" type="slidenum">
              <a:rPr lang="en-US" smtClean="0"/>
              <a:t>32</a:t>
            </a:fld>
            <a:endParaRPr lang="en-US"/>
          </a:p>
        </p:txBody>
      </p:sp>
    </p:spTree>
    <p:extLst>
      <p:ext uri="{BB962C8B-B14F-4D97-AF65-F5344CB8AC3E}">
        <p14:creationId xmlns:p14="http://schemas.microsoft.com/office/powerpoint/2010/main" val="32669943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Could Model One and Model Two have different outcome variables?</a:t>
            </a:r>
          </a:p>
          <a:p>
            <a:r>
              <a:rPr lang="en-US"/>
              <a:t>https://www.polleverywhere.com/multiple_choice_polls/g0xkz0bwgGGG2l96kkBTE</a:t>
            </a:r>
          </a:p>
        </p:txBody>
      </p:sp>
      <p:sp>
        <p:nvSpPr>
          <p:cNvPr id="4" name="Slide Number Placeholder 3"/>
          <p:cNvSpPr>
            <a:spLocks noGrp="1"/>
          </p:cNvSpPr>
          <p:nvPr>
            <p:ph type="sldNum" sz="quarter" idx="5"/>
          </p:nvPr>
        </p:nvSpPr>
        <p:spPr/>
        <p:txBody>
          <a:bodyPr/>
          <a:lstStyle/>
          <a:p>
            <a:fld id="{F33E9475-3FD0-EF45-BAE9-234064E66D9B}" type="slidenum">
              <a:rPr lang="en-US" smtClean="0"/>
              <a:t>33</a:t>
            </a:fld>
            <a:endParaRPr lang="en-US"/>
          </a:p>
        </p:txBody>
      </p:sp>
    </p:spTree>
    <p:extLst>
      <p:ext uri="{BB962C8B-B14F-4D97-AF65-F5344CB8AC3E}">
        <p14:creationId xmlns:p14="http://schemas.microsoft.com/office/powerpoint/2010/main" val="12401418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E9475-3FD0-EF45-BAE9-234064E66D9B}" type="slidenum">
              <a:rPr lang="en-US" smtClean="0"/>
              <a:t>34</a:t>
            </a:fld>
            <a:endParaRPr lang="en-US"/>
          </a:p>
        </p:txBody>
      </p:sp>
    </p:spTree>
    <p:extLst>
      <p:ext uri="{BB962C8B-B14F-4D97-AF65-F5344CB8AC3E}">
        <p14:creationId xmlns:p14="http://schemas.microsoft.com/office/powerpoint/2010/main" val="8754787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Could Model One and Model Two have different explanatory variables?</a:t>
            </a:r>
          </a:p>
          <a:p>
            <a:r>
              <a:rPr lang="en-US"/>
              <a:t>https://www.polleverywhere.com/multiple_choice_polls/ZDfiThOgrrlB7FdGNSz7q</a:t>
            </a:r>
          </a:p>
        </p:txBody>
      </p:sp>
      <p:sp>
        <p:nvSpPr>
          <p:cNvPr id="4" name="Slide Number Placeholder 3"/>
          <p:cNvSpPr>
            <a:spLocks noGrp="1"/>
          </p:cNvSpPr>
          <p:nvPr>
            <p:ph type="sldNum" sz="quarter" idx="5"/>
          </p:nvPr>
        </p:nvSpPr>
        <p:spPr/>
        <p:txBody>
          <a:bodyPr/>
          <a:lstStyle/>
          <a:p>
            <a:fld id="{F33E9475-3FD0-EF45-BAE9-234064E66D9B}" type="slidenum">
              <a:rPr lang="en-US" smtClean="0"/>
              <a:t>35</a:t>
            </a:fld>
            <a:endParaRPr lang="en-US"/>
          </a:p>
        </p:txBody>
      </p:sp>
    </p:spTree>
    <p:extLst>
      <p:ext uri="{BB962C8B-B14F-4D97-AF65-F5344CB8AC3E}">
        <p14:creationId xmlns:p14="http://schemas.microsoft.com/office/powerpoint/2010/main" val="20167315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E9475-3FD0-EF45-BAE9-234064E66D9B}" type="slidenum">
              <a:rPr lang="en-US" smtClean="0"/>
              <a:t>36</a:t>
            </a:fld>
            <a:endParaRPr lang="en-US"/>
          </a:p>
        </p:txBody>
      </p:sp>
    </p:spTree>
    <p:extLst>
      <p:ext uri="{BB962C8B-B14F-4D97-AF65-F5344CB8AC3E}">
        <p14:creationId xmlns:p14="http://schemas.microsoft.com/office/powerpoint/2010/main" val="29751553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Could Model One and Model Two be based on different samples?</a:t>
            </a:r>
          </a:p>
          <a:p>
            <a:r>
              <a:rPr lang="en-US"/>
              <a:t>https://www.polleverywhere.com/multiple_choice_polls/k3SLvoLpSFiPNeS0nECc8</a:t>
            </a:r>
          </a:p>
        </p:txBody>
      </p:sp>
      <p:sp>
        <p:nvSpPr>
          <p:cNvPr id="4" name="Slide Number Placeholder 3"/>
          <p:cNvSpPr>
            <a:spLocks noGrp="1"/>
          </p:cNvSpPr>
          <p:nvPr>
            <p:ph type="sldNum" sz="quarter" idx="5"/>
          </p:nvPr>
        </p:nvSpPr>
        <p:spPr/>
        <p:txBody>
          <a:bodyPr/>
          <a:lstStyle/>
          <a:p>
            <a:fld id="{F33E9475-3FD0-EF45-BAE9-234064E66D9B}" type="slidenum">
              <a:rPr lang="en-US" smtClean="0"/>
              <a:t>37</a:t>
            </a:fld>
            <a:endParaRPr lang="en-US"/>
          </a:p>
        </p:txBody>
      </p:sp>
    </p:spTree>
    <p:extLst>
      <p:ext uri="{BB962C8B-B14F-4D97-AF65-F5344CB8AC3E}">
        <p14:creationId xmlns:p14="http://schemas.microsoft.com/office/powerpoint/2010/main" val="42782907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E9475-3FD0-EF45-BAE9-234064E66D9B}" type="slidenum">
              <a:rPr lang="en-US" smtClean="0"/>
              <a:t>38</a:t>
            </a:fld>
            <a:endParaRPr lang="en-US"/>
          </a:p>
        </p:txBody>
      </p:sp>
    </p:spTree>
    <p:extLst>
      <p:ext uri="{BB962C8B-B14F-4D97-AF65-F5344CB8AC3E}">
        <p14:creationId xmlns:p14="http://schemas.microsoft.com/office/powerpoint/2010/main" val="25342430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7FD61F-F140-2342-BFBA-D2A8B5DCCEF0}" type="slidenum">
              <a:rPr lang="en-US" smtClean="0"/>
              <a:t>39</a:t>
            </a:fld>
            <a:endParaRPr lang="en-US"/>
          </a:p>
        </p:txBody>
      </p:sp>
    </p:spTree>
    <p:extLst>
      <p:ext uri="{BB962C8B-B14F-4D97-AF65-F5344CB8AC3E}">
        <p14:creationId xmlns:p14="http://schemas.microsoft.com/office/powerpoint/2010/main" val="817029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3E9475-3FD0-EF45-BAE9-234064E66D9B}" type="slidenum">
              <a:rPr lang="en-US" smtClean="0"/>
              <a:t>4</a:t>
            </a:fld>
            <a:endParaRPr lang="en-US"/>
          </a:p>
        </p:txBody>
      </p:sp>
    </p:spTree>
    <p:extLst>
      <p:ext uri="{BB962C8B-B14F-4D97-AF65-F5344CB8AC3E}">
        <p14:creationId xmlns:p14="http://schemas.microsoft.com/office/powerpoint/2010/main" val="39750587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E9475-3FD0-EF45-BAE9-234064E66D9B}" type="slidenum">
              <a:rPr lang="en-US" smtClean="0"/>
              <a:t>40</a:t>
            </a:fld>
            <a:endParaRPr lang="en-US"/>
          </a:p>
        </p:txBody>
      </p:sp>
    </p:spTree>
    <p:extLst>
      <p:ext uri="{BB962C8B-B14F-4D97-AF65-F5344CB8AC3E}">
        <p14:creationId xmlns:p14="http://schemas.microsoft.com/office/powerpoint/2010/main" val="22880690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3E9475-3FD0-EF45-BAE9-234064E66D9B}" type="slidenum">
              <a:rPr lang="en-US" smtClean="0"/>
              <a:t>41</a:t>
            </a:fld>
            <a:endParaRPr lang="en-US"/>
          </a:p>
        </p:txBody>
      </p:sp>
    </p:spTree>
    <p:extLst>
      <p:ext uri="{BB962C8B-B14F-4D97-AF65-F5344CB8AC3E}">
        <p14:creationId xmlns:p14="http://schemas.microsoft.com/office/powerpoint/2010/main" val="2145515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E9475-3FD0-EF45-BAE9-234064E66D9B}" type="slidenum">
              <a:rPr lang="en-US" smtClean="0"/>
              <a:t>42</a:t>
            </a:fld>
            <a:endParaRPr lang="en-US"/>
          </a:p>
        </p:txBody>
      </p:sp>
    </p:spTree>
    <p:extLst>
      <p:ext uri="{BB962C8B-B14F-4D97-AF65-F5344CB8AC3E}">
        <p14:creationId xmlns:p14="http://schemas.microsoft.com/office/powerpoint/2010/main" val="6789569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E9475-3FD0-EF45-BAE9-234064E66D9B}" type="slidenum">
              <a:rPr lang="en-US" smtClean="0"/>
              <a:t>43</a:t>
            </a:fld>
            <a:endParaRPr lang="en-US"/>
          </a:p>
        </p:txBody>
      </p:sp>
    </p:spTree>
    <p:extLst>
      <p:ext uri="{BB962C8B-B14F-4D97-AF65-F5344CB8AC3E}">
        <p14:creationId xmlns:p14="http://schemas.microsoft.com/office/powerpoint/2010/main" val="29276578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E9475-3FD0-EF45-BAE9-234064E66D9B}" type="slidenum">
              <a:rPr lang="en-US" smtClean="0"/>
              <a:t>44</a:t>
            </a:fld>
            <a:endParaRPr lang="en-US"/>
          </a:p>
        </p:txBody>
      </p:sp>
    </p:spTree>
    <p:extLst>
      <p:ext uri="{BB962C8B-B14F-4D97-AF65-F5344CB8AC3E}">
        <p14:creationId xmlns:p14="http://schemas.microsoft.com/office/powerpoint/2010/main" val="21350875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E9475-3FD0-EF45-BAE9-234064E66D9B}" type="slidenum">
              <a:rPr lang="en-US" smtClean="0"/>
              <a:t>45</a:t>
            </a:fld>
            <a:endParaRPr lang="en-US"/>
          </a:p>
        </p:txBody>
      </p:sp>
    </p:spTree>
    <p:extLst>
      <p:ext uri="{BB962C8B-B14F-4D97-AF65-F5344CB8AC3E}">
        <p14:creationId xmlns:p14="http://schemas.microsoft.com/office/powerpoint/2010/main" val="5882388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Where can you see the two smoker2groups in this scatter plot?</a:t>
            </a:r>
          </a:p>
          <a:p>
            <a:r>
              <a:rPr lang="en-US"/>
              <a:t>https://www.polleverywhere.com/multiple_choice_polls/5fpB1wkI4Adg3jJQB9o0w</a:t>
            </a:r>
          </a:p>
        </p:txBody>
      </p:sp>
      <p:sp>
        <p:nvSpPr>
          <p:cNvPr id="4" name="Slide Number Placeholder 3"/>
          <p:cNvSpPr>
            <a:spLocks noGrp="1"/>
          </p:cNvSpPr>
          <p:nvPr>
            <p:ph type="sldNum" sz="quarter" idx="5"/>
          </p:nvPr>
        </p:nvSpPr>
        <p:spPr/>
        <p:txBody>
          <a:bodyPr/>
          <a:lstStyle/>
          <a:p>
            <a:fld id="{F33E9475-3FD0-EF45-BAE9-234064E66D9B}" type="slidenum">
              <a:rPr lang="en-US" smtClean="0"/>
              <a:t>46</a:t>
            </a:fld>
            <a:endParaRPr lang="en-US"/>
          </a:p>
        </p:txBody>
      </p:sp>
    </p:spTree>
    <p:extLst>
      <p:ext uri="{BB962C8B-B14F-4D97-AF65-F5344CB8AC3E}">
        <p14:creationId xmlns:p14="http://schemas.microsoft.com/office/powerpoint/2010/main" val="6750858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E9475-3FD0-EF45-BAE9-234064E66D9B}" type="slidenum">
              <a:rPr lang="en-US" smtClean="0"/>
              <a:t>47</a:t>
            </a:fld>
            <a:endParaRPr lang="en-US"/>
          </a:p>
        </p:txBody>
      </p:sp>
    </p:spTree>
    <p:extLst>
      <p:ext uri="{BB962C8B-B14F-4D97-AF65-F5344CB8AC3E}">
        <p14:creationId xmlns:p14="http://schemas.microsoft.com/office/powerpoint/2010/main" val="40032719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E9475-3FD0-EF45-BAE9-234064E66D9B}" type="slidenum">
              <a:rPr lang="en-US" smtClean="0"/>
              <a:t>48</a:t>
            </a:fld>
            <a:endParaRPr lang="en-US"/>
          </a:p>
        </p:txBody>
      </p:sp>
    </p:spTree>
    <p:extLst>
      <p:ext uri="{BB962C8B-B14F-4D97-AF65-F5344CB8AC3E}">
        <p14:creationId xmlns:p14="http://schemas.microsoft.com/office/powerpoint/2010/main" val="14768013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E9475-3FD0-EF45-BAE9-234064E66D9B}" type="slidenum">
              <a:rPr lang="en-US" smtClean="0"/>
              <a:t>49</a:t>
            </a:fld>
            <a:endParaRPr lang="en-US"/>
          </a:p>
        </p:txBody>
      </p:sp>
    </p:spTree>
    <p:extLst>
      <p:ext uri="{BB962C8B-B14F-4D97-AF65-F5344CB8AC3E}">
        <p14:creationId xmlns:p14="http://schemas.microsoft.com/office/powerpoint/2010/main" val="836893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E9475-3FD0-EF45-BAE9-234064E66D9B}" type="slidenum">
              <a:rPr lang="en-US" smtClean="0"/>
              <a:t>5</a:t>
            </a:fld>
            <a:endParaRPr lang="en-US"/>
          </a:p>
        </p:txBody>
      </p:sp>
    </p:spTree>
    <p:extLst>
      <p:ext uri="{BB962C8B-B14F-4D97-AF65-F5344CB8AC3E}">
        <p14:creationId xmlns:p14="http://schemas.microsoft.com/office/powerpoint/2010/main" val="10955915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E9475-3FD0-EF45-BAE9-234064E66D9B}" type="slidenum">
              <a:rPr lang="en-US" smtClean="0"/>
              <a:t>50</a:t>
            </a:fld>
            <a:endParaRPr lang="en-US"/>
          </a:p>
        </p:txBody>
      </p:sp>
    </p:spTree>
    <p:extLst>
      <p:ext uri="{BB962C8B-B14F-4D97-AF65-F5344CB8AC3E}">
        <p14:creationId xmlns:p14="http://schemas.microsoft.com/office/powerpoint/2010/main" val="29632921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E9475-3FD0-EF45-BAE9-234064E66D9B}" type="slidenum">
              <a:rPr lang="en-US" smtClean="0"/>
              <a:t>51</a:t>
            </a:fld>
            <a:endParaRPr lang="en-US"/>
          </a:p>
        </p:txBody>
      </p:sp>
    </p:spTree>
    <p:extLst>
      <p:ext uri="{BB962C8B-B14F-4D97-AF65-F5344CB8AC3E}">
        <p14:creationId xmlns:p14="http://schemas.microsoft.com/office/powerpoint/2010/main" val="42571434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E9475-3FD0-EF45-BAE9-234064E66D9B}" type="slidenum">
              <a:rPr lang="en-US" smtClean="0"/>
              <a:t>52</a:t>
            </a:fld>
            <a:endParaRPr lang="en-US"/>
          </a:p>
        </p:txBody>
      </p:sp>
    </p:spTree>
    <p:extLst>
      <p:ext uri="{BB962C8B-B14F-4D97-AF65-F5344CB8AC3E}">
        <p14:creationId xmlns:p14="http://schemas.microsoft.com/office/powerpoint/2010/main" val="16309909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E9475-3FD0-EF45-BAE9-234064E66D9B}" type="slidenum">
              <a:rPr lang="en-US" smtClean="0"/>
              <a:t>53</a:t>
            </a:fld>
            <a:endParaRPr lang="en-US"/>
          </a:p>
        </p:txBody>
      </p:sp>
    </p:spTree>
    <p:extLst>
      <p:ext uri="{BB962C8B-B14F-4D97-AF65-F5344CB8AC3E}">
        <p14:creationId xmlns:p14="http://schemas.microsoft.com/office/powerpoint/2010/main" val="2843913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E9475-3FD0-EF45-BAE9-234064E66D9B}" type="slidenum">
              <a:rPr lang="en-US" smtClean="0"/>
              <a:t>54</a:t>
            </a:fld>
            <a:endParaRPr lang="en-US"/>
          </a:p>
        </p:txBody>
      </p:sp>
    </p:spTree>
    <p:extLst>
      <p:ext uri="{BB962C8B-B14F-4D97-AF65-F5344CB8AC3E}">
        <p14:creationId xmlns:p14="http://schemas.microsoft.com/office/powerpoint/2010/main" val="21055081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E9475-3FD0-EF45-BAE9-234064E66D9B}" type="slidenum">
              <a:rPr lang="en-US" smtClean="0"/>
              <a:t>55</a:t>
            </a:fld>
            <a:endParaRPr lang="en-US"/>
          </a:p>
        </p:txBody>
      </p:sp>
    </p:spTree>
    <p:extLst>
      <p:ext uri="{BB962C8B-B14F-4D97-AF65-F5344CB8AC3E}">
        <p14:creationId xmlns:p14="http://schemas.microsoft.com/office/powerpoint/2010/main" val="31452130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E9475-3FD0-EF45-BAE9-234064E66D9B}" type="slidenum">
              <a:rPr lang="en-US" smtClean="0"/>
              <a:t>56</a:t>
            </a:fld>
            <a:endParaRPr lang="en-US"/>
          </a:p>
        </p:txBody>
      </p:sp>
    </p:spTree>
    <p:extLst>
      <p:ext uri="{BB962C8B-B14F-4D97-AF65-F5344CB8AC3E}">
        <p14:creationId xmlns:p14="http://schemas.microsoft.com/office/powerpoint/2010/main" val="41302743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E9475-3FD0-EF45-BAE9-234064E66D9B}" type="slidenum">
              <a:rPr lang="en-US" smtClean="0"/>
              <a:t>57</a:t>
            </a:fld>
            <a:endParaRPr lang="en-US"/>
          </a:p>
        </p:txBody>
      </p:sp>
    </p:spTree>
    <p:extLst>
      <p:ext uri="{BB962C8B-B14F-4D97-AF65-F5344CB8AC3E}">
        <p14:creationId xmlns:p14="http://schemas.microsoft.com/office/powerpoint/2010/main" val="38966647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E9475-3FD0-EF45-BAE9-234064E66D9B}" type="slidenum">
              <a:rPr lang="en-US" smtClean="0"/>
              <a:t>58</a:t>
            </a:fld>
            <a:endParaRPr lang="en-US"/>
          </a:p>
        </p:txBody>
      </p:sp>
    </p:spTree>
    <p:extLst>
      <p:ext uri="{BB962C8B-B14F-4D97-AF65-F5344CB8AC3E}">
        <p14:creationId xmlns:p14="http://schemas.microsoft.com/office/powerpoint/2010/main" val="9072435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3E9475-3FD0-EF45-BAE9-234064E66D9B}" type="slidenum">
              <a:rPr lang="en-US" smtClean="0"/>
              <a:t>59</a:t>
            </a:fld>
            <a:endParaRPr lang="en-US"/>
          </a:p>
        </p:txBody>
      </p:sp>
    </p:spTree>
    <p:extLst>
      <p:ext uri="{BB962C8B-B14F-4D97-AF65-F5344CB8AC3E}">
        <p14:creationId xmlns:p14="http://schemas.microsoft.com/office/powerpoint/2010/main" val="2034464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t>
            </a:r>
          </a:p>
          <a:p>
            <a:endParaRPr lang="en-US" baseline="0" dirty="0"/>
          </a:p>
          <a:p>
            <a:r>
              <a:rPr lang="en-US" baseline="0" dirty="0"/>
              <a:t>As soon as participants arrived in our lab, we had them sample 0.1 gram of the Vegemite.</a:t>
            </a:r>
          </a:p>
          <a:p>
            <a:endParaRPr lang="en-US" baseline="0" dirty="0"/>
          </a:p>
          <a:p>
            <a:r>
              <a:rPr lang="en-US" baseline="0" dirty="0"/>
              <a:t>We wanted them to see how it tasted before beginning our experiment, and as you might have predicted, they rated it as overwhelmingly bitter and unpleasant to take.</a:t>
            </a:r>
          </a:p>
          <a:p>
            <a:endParaRPr lang="en-US" baseline="0" dirty="0"/>
          </a:p>
          <a:p>
            <a:r>
              <a:rPr lang="en-US" baseline="0" dirty="0"/>
              <a:t>Then, we told participants they would be participating in two separate studies that had been bundled together for the sake of time. </a:t>
            </a:r>
          </a:p>
          <a:p>
            <a:endParaRPr lang="en-US" baseline="0" dirty="0"/>
          </a:p>
          <a:p>
            <a:r>
              <a:rPr lang="en-US" baseline="0" dirty="0"/>
              <a:t>**</a:t>
            </a:r>
          </a:p>
          <a:p>
            <a:endParaRPr lang="en-US" baseline="0" dirty="0"/>
          </a:p>
          <a:p>
            <a:r>
              <a:rPr lang="en-US" baseline="0" dirty="0"/>
              <a:t>In the first study, the researchers would be measuring the effects of testosterone administration on individual attitudes and preferences. </a:t>
            </a:r>
          </a:p>
          <a:p>
            <a:endParaRPr lang="en-US" baseline="0" dirty="0"/>
          </a:p>
          <a:p>
            <a:r>
              <a:rPr lang="en-US" baseline="0" dirty="0"/>
              <a:t>Under the guise of this study, </a:t>
            </a:r>
          </a:p>
          <a:p>
            <a:endParaRPr lang="en-US" baseline="0" dirty="0"/>
          </a:p>
          <a:p>
            <a:r>
              <a:rPr lang="en-US" baseline="0" dirty="0"/>
              <a:t>We collected a baseline salivary hormone sample.</a:t>
            </a:r>
          </a:p>
          <a:p>
            <a:endParaRPr lang="en-US" baseline="0" dirty="0"/>
          </a:p>
          <a:p>
            <a:r>
              <a:rPr lang="en-US" baseline="0" dirty="0"/>
              <a:t>Then we had participants self administer a nasal spray that contained 14 milligrams of either testosterone or a placebo control (participants and experimenters were both blind to drug condition, and were </a:t>
            </a:r>
            <a:r>
              <a:rPr lang="en-US" dirty="0"/>
              <a:t>kept blind to drug condition throughout the experiment</a:t>
            </a:r>
            <a:r>
              <a:rPr lang="en-US" baseline="0" dirty="0"/>
              <a:t>).</a:t>
            </a:r>
          </a:p>
          <a:p>
            <a:endParaRPr lang="en-US" baseline="0" dirty="0"/>
          </a:p>
          <a:p>
            <a:r>
              <a:rPr lang="en-US" baseline="0" dirty="0"/>
              <a:t>As we started waiting for the drug to absorb in their system, we had participants complete a few questionnaires.</a:t>
            </a:r>
          </a:p>
          <a:p>
            <a:endParaRPr lang="en-US" baseline="0" dirty="0"/>
          </a:p>
          <a:p>
            <a:r>
              <a:rPr lang="en-US" baseline="0" dirty="0"/>
              <a:t>**</a:t>
            </a:r>
          </a:p>
          <a:p>
            <a:endParaRPr lang="en-US" baseline="0" dirty="0"/>
          </a:p>
          <a:p>
            <a:r>
              <a:rPr lang="en-US" baseline="0" dirty="0"/>
              <a:t>After participants completed the questionnaires, we told them they would be beginning the second study. In this study, they believed we were helping the medical school develop a new protocol to evaluate medical students.</a:t>
            </a:r>
          </a:p>
          <a:p>
            <a:endParaRPr lang="en-US" baseline="0" dirty="0"/>
          </a:p>
          <a:p>
            <a:r>
              <a:rPr lang="en-US" baseline="0" dirty="0"/>
              <a:t>First, participants read medical magazines to “familiarize themselves with the medical field.” In reality, they were completing an innocuous tasks while we waited exactly 45 minutes for the drug to absorb in their system.</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At exactly 45 minutes, participants were randomly assigned (via a </a:t>
            </a:r>
            <a:r>
              <a:rPr lang="en-US" baseline="0" dirty="0" err="1"/>
              <a:t>Qualtrics</a:t>
            </a:r>
            <a:r>
              <a:rPr lang="en-US" baseline="0" dirty="0"/>
              <a:t> survey) to receive status-enhancing or status-diminishing video instructions from a medical student to take another spoonful of .4 gram of the Vegemite, which was on the table in front of them.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Immediately after receiving these instructions, participants made a real choice about whether or not to take the spoonful of Vegemite, and then they reported how respected, autonomous, competent, and high status the medical student giving them the instructions made them feel.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We assessed these</a:t>
            </a:r>
            <a:r>
              <a:rPr lang="en-US" baseline="0" dirty="0"/>
              <a:t> feelings with 8 items – 2 items for each construct. For example, one of the items to measure respect was “The person in the video made me feel respected.” </a:t>
            </a:r>
          </a:p>
        </p:txBody>
      </p:sp>
      <p:sp>
        <p:nvSpPr>
          <p:cNvPr id="4" name="Slide Number Placeholder 3"/>
          <p:cNvSpPr>
            <a:spLocks noGrp="1"/>
          </p:cNvSpPr>
          <p:nvPr>
            <p:ph type="sldNum" sz="quarter" idx="10"/>
          </p:nvPr>
        </p:nvSpPr>
        <p:spPr/>
        <p:txBody>
          <a:bodyPr/>
          <a:lstStyle/>
          <a:p>
            <a:fld id="{99B12C35-1E8D-1944-9264-13534C5C2276}" type="slidenum">
              <a:rPr lang="en-US" smtClean="0"/>
              <a:t>6</a:t>
            </a:fld>
            <a:endParaRPr lang="en-US"/>
          </a:p>
        </p:txBody>
      </p:sp>
    </p:spTree>
    <p:extLst>
      <p:ext uri="{BB962C8B-B14F-4D97-AF65-F5344CB8AC3E}">
        <p14:creationId xmlns:p14="http://schemas.microsoft.com/office/powerpoint/2010/main" val="8116878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3E9475-3FD0-EF45-BAE9-234064E66D9B}" type="slidenum">
              <a:rPr lang="en-US" smtClean="0"/>
              <a:t>60</a:t>
            </a:fld>
            <a:endParaRPr lang="en-US"/>
          </a:p>
        </p:txBody>
      </p:sp>
    </p:spTree>
    <p:extLst>
      <p:ext uri="{BB962C8B-B14F-4D97-AF65-F5344CB8AC3E}">
        <p14:creationId xmlns:p14="http://schemas.microsoft.com/office/powerpoint/2010/main" val="32424025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E9475-3FD0-EF45-BAE9-234064E66D9B}" type="slidenum">
              <a:rPr lang="en-US" smtClean="0"/>
              <a:t>61</a:t>
            </a:fld>
            <a:endParaRPr lang="en-US"/>
          </a:p>
        </p:txBody>
      </p:sp>
    </p:spTree>
    <p:extLst>
      <p:ext uri="{BB962C8B-B14F-4D97-AF65-F5344CB8AC3E}">
        <p14:creationId xmlns:p14="http://schemas.microsoft.com/office/powerpoint/2010/main" val="29968646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Which sum of squares does this formula calculate?</a:t>
            </a:r>
          </a:p>
          <a:p>
            <a:r>
              <a:rPr lang="en-US"/>
              <a:t>https://www.polleverywhere.com/multiple_choice_polls/TSBmeJcblxFfChfTYXGDY</a:t>
            </a:r>
          </a:p>
        </p:txBody>
      </p:sp>
      <p:sp>
        <p:nvSpPr>
          <p:cNvPr id="4" name="Slide Number Placeholder 3"/>
          <p:cNvSpPr>
            <a:spLocks noGrp="1"/>
          </p:cNvSpPr>
          <p:nvPr>
            <p:ph type="sldNum" sz="quarter" idx="5"/>
          </p:nvPr>
        </p:nvSpPr>
        <p:spPr/>
        <p:txBody>
          <a:bodyPr/>
          <a:lstStyle/>
          <a:p>
            <a:fld id="{F33E9475-3FD0-EF45-BAE9-234064E66D9B}" type="slidenum">
              <a:rPr lang="en-US" smtClean="0"/>
              <a:t>62</a:t>
            </a:fld>
            <a:endParaRPr lang="en-US"/>
          </a:p>
        </p:txBody>
      </p:sp>
    </p:spTree>
    <p:extLst>
      <p:ext uri="{BB962C8B-B14F-4D97-AF65-F5344CB8AC3E}">
        <p14:creationId xmlns:p14="http://schemas.microsoft.com/office/powerpoint/2010/main" val="38974679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Which of these can never be used as a parameter estimate?</a:t>
            </a:r>
          </a:p>
          <a:p>
            <a:r>
              <a:rPr lang="en-US"/>
              <a:t>https://www.polleverywhere.com/multiple_choice_polls/AuglwHlVsK3JYX5Ezgum2</a:t>
            </a:r>
          </a:p>
        </p:txBody>
      </p:sp>
      <p:sp>
        <p:nvSpPr>
          <p:cNvPr id="4" name="Slide Number Placeholder 3"/>
          <p:cNvSpPr>
            <a:spLocks noGrp="1"/>
          </p:cNvSpPr>
          <p:nvPr>
            <p:ph type="sldNum" sz="quarter" idx="5"/>
          </p:nvPr>
        </p:nvSpPr>
        <p:spPr/>
        <p:txBody>
          <a:bodyPr/>
          <a:lstStyle/>
          <a:p>
            <a:fld id="{F33E9475-3FD0-EF45-BAE9-234064E66D9B}" type="slidenum">
              <a:rPr lang="en-US" smtClean="0"/>
              <a:t>63</a:t>
            </a:fld>
            <a:endParaRPr lang="en-US"/>
          </a:p>
        </p:txBody>
      </p:sp>
    </p:spTree>
    <p:extLst>
      <p:ext uri="{BB962C8B-B14F-4D97-AF65-F5344CB8AC3E}">
        <p14:creationId xmlns:p14="http://schemas.microsoft.com/office/powerpoint/2010/main" val="29161828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E9475-3FD0-EF45-BAE9-234064E66D9B}" type="slidenum">
              <a:rPr lang="en-US" smtClean="0"/>
              <a:t>64</a:t>
            </a:fld>
            <a:endParaRPr lang="en-US"/>
          </a:p>
        </p:txBody>
      </p:sp>
    </p:spTree>
    <p:extLst>
      <p:ext uri="{BB962C8B-B14F-4D97-AF65-F5344CB8AC3E}">
        <p14:creationId xmlns:p14="http://schemas.microsoft.com/office/powerpoint/2010/main" val="38020104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3E9475-3FD0-EF45-BAE9-234064E66D9B}" type="slidenum">
              <a:rPr lang="en-US" smtClean="0"/>
              <a:t>65</a:t>
            </a:fld>
            <a:endParaRPr lang="en-US"/>
          </a:p>
        </p:txBody>
      </p:sp>
    </p:spTree>
    <p:extLst>
      <p:ext uri="{BB962C8B-B14F-4D97-AF65-F5344CB8AC3E}">
        <p14:creationId xmlns:p14="http://schemas.microsoft.com/office/powerpoint/2010/main" val="39764275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E9475-3FD0-EF45-BAE9-234064E66D9B}" type="slidenum">
              <a:rPr lang="en-US" smtClean="0"/>
              <a:t>66</a:t>
            </a:fld>
            <a:endParaRPr lang="en-US"/>
          </a:p>
        </p:txBody>
      </p:sp>
    </p:spTree>
    <p:extLst>
      <p:ext uri="{BB962C8B-B14F-4D97-AF65-F5344CB8AC3E}">
        <p14:creationId xmlns:p14="http://schemas.microsoft.com/office/powerpoint/2010/main" val="20508950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Where are A, B, and C represented in the regression model?</a:t>
            </a:r>
          </a:p>
          <a:p>
            <a:r>
              <a:rPr lang="en-US"/>
              <a:t>https://www.polleverywhere.com/multiple_choice_polls/OepNiZlRtfNTfByUcgghA</a:t>
            </a:r>
          </a:p>
        </p:txBody>
      </p:sp>
      <p:sp>
        <p:nvSpPr>
          <p:cNvPr id="4" name="Slide Number Placeholder 3"/>
          <p:cNvSpPr>
            <a:spLocks noGrp="1"/>
          </p:cNvSpPr>
          <p:nvPr>
            <p:ph type="sldNum" sz="quarter" idx="5"/>
          </p:nvPr>
        </p:nvSpPr>
        <p:spPr/>
        <p:txBody>
          <a:bodyPr/>
          <a:lstStyle/>
          <a:p>
            <a:fld id="{F33E9475-3FD0-EF45-BAE9-234064E66D9B}" type="slidenum">
              <a:rPr lang="en-US" smtClean="0"/>
              <a:t>67</a:t>
            </a:fld>
            <a:endParaRPr lang="en-US"/>
          </a:p>
        </p:txBody>
      </p:sp>
    </p:spTree>
    <p:extLst>
      <p:ext uri="{BB962C8B-B14F-4D97-AF65-F5344CB8AC3E}">
        <p14:creationId xmlns:p14="http://schemas.microsoft.com/office/powerpoint/2010/main" val="20339589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E9475-3FD0-EF45-BAE9-234064E66D9B}" type="slidenum">
              <a:rPr lang="en-US" smtClean="0"/>
              <a:t>68</a:t>
            </a:fld>
            <a:endParaRPr lang="en-US"/>
          </a:p>
        </p:txBody>
      </p:sp>
    </p:spTree>
    <p:extLst>
      <p:ext uri="{BB962C8B-B14F-4D97-AF65-F5344CB8AC3E}">
        <p14:creationId xmlns:p14="http://schemas.microsoft.com/office/powerpoint/2010/main" val="13794444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E9475-3FD0-EF45-BAE9-234064E66D9B}" type="slidenum">
              <a:rPr lang="en-US" smtClean="0"/>
              <a:t>69</a:t>
            </a:fld>
            <a:endParaRPr lang="en-US"/>
          </a:p>
        </p:txBody>
      </p:sp>
    </p:spTree>
    <p:extLst>
      <p:ext uri="{BB962C8B-B14F-4D97-AF65-F5344CB8AC3E}">
        <p14:creationId xmlns:p14="http://schemas.microsoft.com/office/powerpoint/2010/main" val="2276040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3E9475-3FD0-EF45-BAE9-234064E66D9B}" type="slidenum">
              <a:rPr lang="en-US" smtClean="0"/>
              <a:t>7</a:t>
            </a:fld>
            <a:endParaRPr lang="en-US"/>
          </a:p>
        </p:txBody>
      </p:sp>
    </p:spTree>
    <p:extLst>
      <p:ext uri="{BB962C8B-B14F-4D97-AF65-F5344CB8AC3E}">
        <p14:creationId xmlns:p14="http://schemas.microsoft.com/office/powerpoint/2010/main" val="18584495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Which residual is used to calculate SS Error for the regression model?</a:t>
            </a:r>
          </a:p>
          <a:p>
            <a:r>
              <a:rPr lang="en-US"/>
              <a:t>https://www.polleverywhere.com/multiple_choice_polls/oIGlM12XHp3iAXjEoxL6o</a:t>
            </a:r>
          </a:p>
        </p:txBody>
      </p:sp>
      <p:sp>
        <p:nvSpPr>
          <p:cNvPr id="4" name="Slide Number Placeholder 3"/>
          <p:cNvSpPr>
            <a:spLocks noGrp="1"/>
          </p:cNvSpPr>
          <p:nvPr>
            <p:ph type="sldNum" sz="quarter" idx="5"/>
          </p:nvPr>
        </p:nvSpPr>
        <p:spPr/>
        <p:txBody>
          <a:bodyPr/>
          <a:lstStyle/>
          <a:p>
            <a:fld id="{F33E9475-3FD0-EF45-BAE9-234064E66D9B}" type="slidenum">
              <a:rPr lang="en-US" smtClean="0"/>
              <a:t>70</a:t>
            </a:fld>
            <a:endParaRPr lang="en-US"/>
          </a:p>
        </p:txBody>
      </p:sp>
    </p:spTree>
    <p:extLst>
      <p:ext uri="{BB962C8B-B14F-4D97-AF65-F5344CB8AC3E}">
        <p14:creationId xmlns:p14="http://schemas.microsoft.com/office/powerpoint/2010/main" val="305523100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3E9475-3FD0-EF45-BAE9-234064E66D9B}" type="slidenum">
              <a:rPr lang="en-US" smtClean="0"/>
              <a:t>71</a:t>
            </a:fld>
            <a:endParaRPr lang="en-US"/>
          </a:p>
        </p:txBody>
      </p:sp>
    </p:spTree>
    <p:extLst>
      <p:ext uri="{BB962C8B-B14F-4D97-AF65-F5344CB8AC3E}">
        <p14:creationId xmlns:p14="http://schemas.microsoft.com/office/powerpoint/2010/main" val="55162500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E9475-3FD0-EF45-BAE9-234064E66D9B}" type="slidenum">
              <a:rPr lang="en-US" smtClean="0"/>
              <a:t>72</a:t>
            </a:fld>
            <a:endParaRPr lang="en-US"/>
          </a:p>
        </p:txBody>
      </p:sp>
    </p:spTree>
    <p:extLst>
      <p:ext uri="{BB962C8B-B14F-4D97-AF65-F5344CB8AC3E}">
        <p14:creationId xmlns:p14="http://schemas.microsoft.com/office/powerpoint/2010/main" val="41657240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E9475-3FD0-EF45-BAE9-234064E66D9B}" type="slidenum">
              <a:rPr lang="en-US" smtClean="0"/>
              <a:t>73</a:t>
            </a:fld>
            <a:endParaRPr lang="en-US"/>
          </a:p>
        </p:txBody>
      </p:sp>
    </p:spTree>
    <p:extLst>
      <p:ext uri="{BB962C8B-B14F-4D97-AF65-F5344CB8AC3E}">
        <p14:creationId xmlns:p14="http://schemas.microsoft.com/office/powerpoint/2010/main" val="5171152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E9475-3FD0-EF45-BAE9-234064E66D9B}" type="slidenum">
              <a:rPr lang="en-US" smtClean="0"/>
              <a:t>74</a:t>
            </a:fld>
            <a:endParaRPr lang="en-US"/>
          </a:p>
        </p:txBody>
      </p:sp>
    </p:spTree>
    <p:extLst>
      <p:ext uri="{BB962C8B-B14F-4D97-AF65-F5344CB8AC3E}">
        <p14:creationId xmlns:p14="http://schemas.microsoft.com/office/powerpoint/2010/main" val="142958808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3E9475-3FD0-EF45-BAE9-234064E66D9B}" type="slidenum">
              <a:rPr lang="en-US" smtClean="0"/>
              <a:t>75</a:t>
            </a:fld>
            <a:endParaRPr lang="en-US"/>
          </a:p>
        </p:txBody>
      </p:sp>
    </p:spTree>
    <p:extLst>
      <p:ext uri="{BB962C8B-B14F-4D97-AF65-F5344CB8AC3E}">
        <p14:creationId xmlns:p14="http://schemas.microsoft.com/office/powerpoint/2010/main" val="103309933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E9475-3FD0-EF45-BAE9-234064E66D9B}" type="slidenum">
              <a:rPr lang="en-US" smtClean="0"/>
              <a:t>76</a:t>
            </a:fld>
            <a:endParaRPr lang="en-US"/>
          </a:p>
        </p:txBody>
      </p:sp>
    </p:spTree>
    <p:extLst>
      <p:ext uri="{BB962C8B-B14F-4D97-AF65-F5344CB8AC3E}">
        <p14:creationId xmlns:p14="http://schemas.microsoft.com/office/powerpoint/2010/main" val="3114887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E9475-3FD0-EF45-BAE9-234064E66D9B}" type="slidenum">
              <a:rPr lang="en-US" smtClean="0"/>
              <a:t>77</a:t>
            </a:fld>
            <a:endParaRPr lang="en-US"/>
          </a:p>
        </p:txBody>
      </p:sp>
    </p:spTree>
    <p:extLst>
      <p:ext uri="{BB962C8B-B14F-4D97-AF65-F5344CB8AC3E}">
        <p14:creationId xmlns:p14="http://schemas.microsoft.com/office/powerpoint/2010/main" val="318117588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E9475-3FD0-EF45-BAE9-234064E66D9B}" type="slidenum">
              <a:rPr lang="en-US" smtClean="0"/>
              <a:t>78</a:t>
            </a:fld>
            <a:endParaRPr lang="en-US"/>
          </a:p>
        </p:txBody>
      </p:sp>
    </p:spTree>
    <p:extLst>
      <p:ext uri="{BB962C8B-B14F-4D97-AF65-F5344CB8AC3E}">
        <p14:creationId xmlns:p14="http://schemas.microsoft.com/office/powerpoint/2010/main" val="15291160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E9475-3FD0-EF45-BAE9-234064E66D9B}" type="slidenum">
              <a:rPr lang="en-US" smtClean="0"/>
              <a:t>79</a:t>
            </a:fld>
            <a:endParaRPr lang="en-US"/>
          </a:p>
        </p:txBody>
      </p:sp>
    </p:spTree>
    <p:extLst>
      <p:ext uri="{BB962C8B-B14F-4D97-AF65-F5344CB8AC3E}">
        <p14:creationId xmlns:p14="http://schemas.microsoft.com/office/powerpoint/2010/main" val="888897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E9475-3FD0-EF45-BAE9-234064E66D9B}" type="slidenum">
              <a:rPr lang="en-US" smtClean="0"/>
              <a:t>8</a:t>
            </a:fld>
            <a:endParaRPr lang="en-US"/>
          </a:p>
        </p:txBody>
      </p:sp>
    </p:spTree>
    <p:extLst>
      <p:ext uri="{BB962C8B-B14F-4D97-AF65-F5344CB8AC3E}">
        <p14:creationId xmlns:p14="http://schemas.microsoft.com/office/powerpoint/2010/main" val="43166505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E9475-3FD0-EF45-BAE9-234064E66D9B}" type="slidenum">
              <a:rPr lang="en-US" smtClean="0"/>
              <a:t>80</a:t>
            </a:fld>
            <a:endParaRPr lang="en-US"/>
          </a:p>
        </p:txBody>
      </p:sp>
    </p:spTree>
    <p:extLst>
      <p:ext uri="{BB962C8B-B14F-4D97-AF65-F5344CB8AC3E}">
        <p14:creationId xmlns:p14="http://schemas.microsoft.com/office/powerpoint/2010/main" val="366823160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E9475-3FD0-EF45-BAE9-234064E66D9B}" type="slidenum">
              <a:rPr lang="en-US" smtClean="0"/>
              <a:t>81</a:t>
            </a:fld>
            <a:endParaRPr lang="en-US"/>
          </a:p>
        </p:txBody>
      </p:sp>
    </p:spTree>
    <p:extLst>
      <p:ext uri="{BB962C8B-B14F-4D97-AF65-F5344CB8AC3E}">
        <p14:creationId xmlns:p14="http://schemas.microsoft.com/office/powerpoint/2010/main" val="160721859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E9475-3FD0-EF45-BAE9-234064E66D9B}" type="slidenum">
              <a:rPr lang="en-US" smtClean="0"/>
              <a:t>82</a:t>
            </a:fld>
            <a:endParaRPr lang="en-US"/>
          </a:p>
        </p:txBody>
      </p:sp>
    </p:spTree>
    <p:extLst>
      <p:ext uri="{BB962C8B-B14F-4D97-AF65-F5344CB8AC3E}">
        <p14:creationId xmlns:p14="http://schemas.microsoft.com/office/powerpoint/2010/main" val="114359791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E9475-3FD0-EF45-BAE9-234064E66D9B}" type="slidenum">
              <a:rPr lang="en-US" smtClean="0"/>
              <a:t>83</a:t>
            </a:fld>
            <a:endParaRPr lang="en-US"/>
          </a:p>
        </p:txBody>
      </p:sp>
    </p:spTree>
    <p:extLst>
      <p:ext uri="{BB962C8B-B14F-4D97-AF65-F5344CB8AC3E}">
        <p14:creationId xmlns:p14="http://schemas.microsoft.com/office/powerpoint/2010/main" val="37232908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E9475-3FD0-EF45-BAE9-234064E66D9B}" type="slidenum">
              <a:rPr lang="en-US" smtClean="0"/>
              <a:t>9</a:t>
            </a:fld>
            <a:endParaRPr lang="en-US"/>
          </a:p>
        </p:txBody>
      </p:sp>
    </p:spTree>
    <p:extLst>
      <p:ext uri="{BB962C8B-B14F-4D97-AF65-F5344CB8AC3E}">
        <p14:creationId xmlns:p14="http://schemas.microsoft.com/office/powerpoint/2010/main" val="4015203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33C4E33-66AA-A543-B4EE-D804180F9FD0}" type="datetimeFigureOut">
              <a:rPr lang="en-US" smtClean="0"/>
              <a:t>7/23/19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348268-B2FC-E644-AAE1-FCDE9FB376B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3C4E33-66AA-A543-B4EE-D804180F9FD0}" type="datetimeFigureOut">
              <a:rPr lang="en-US" smtClean="0"/>
              <a:t>7/23/19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348268-B2FC-E644-AAE1-FCDE9FB376B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3C4E33-66AA-A543-B4EE-D804180F9FD0}" type="datetimeFigureOut">
              <a:rPr lang="en-US" smtClean="0"/>
              <a:t>7/23/19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348268-B2FC-E644-AAE1-FCDE9FB376B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3C4E33-66AA-A543-B4EE-D804180F9FD0}" type="datetimeFigureOut">
              <a:rPr lang="en-US" smtClean="0"/>
              <a:t>7/23/19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348268-B2FC-E644-AAE1-FCDE9FB376B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3C4E33-66AA-A543-B4EE-D804180F9FD0}" type="datetimeFigureOut">
              <a:rPr lang="en-US" smtClean="0"/>
              <a:t>7/23/19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348268-B2FC-E644-AAE1-FCDE9FB376B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33C4E33-66AA-A543-B4EE-D804180F9FD0}" type="datetimeFigureOut">
              <a:rPr lang="en-US" smtClean="0"/>
              <a:t>7/23/19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348268-B2FC-E644-AAE1-FCDE9FB376B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33C4E33-66AA-A543-B4EE-D804180F9FD0}" type="datetimeFigureOut">
              <a:rPr lang="en-US" smtClean="0"/>
              <a:t>7/23/19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348268-B2FC-E644-AAE1-FCDE9FB376B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33C4E33-66AA-A543-B4EE-D804180F9FD0}" type="datetimeFigureOut">
              <a:rPr lang="en-US" smtClean="0"/>
              <a:t>7/23/19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348268-B2FC-E644-AAE1-FCDE9FB376B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3C4E33-66AA-A543-B4EE-D804180F9FD0}" type="datetimeFigureOut">
              <a:rPr lang="en-US" smtClean="0"/>
              <a:t>7/23/19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348268-B2FC-E644-AAE1-FCDE9FB376B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33C4E33-66AA-A543-B4EE-D804180F9FD0}" type="datetimeFigureOut">
              <a:rPr lang="en-US" smtClean="0"/>
              <a:t>7/23/19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348268-B2FC-E644-AAE1-FCDE9FB376B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33C4E33-66AA-A543-B4EE-D804180F9FD0}" type="datetimeFigureOut">
              <a:rPr lang="en-US" smtClean="0"/>
              <a:t>7/23/19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348268-B2FC-E644-AAE1-FCDE9FB376B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3C4E33-66AA-A543-B4EE-D804180F9FD0}" type="datetimeFigureOut">
              <a:rPr lang="en-US" smtClean="0"/>
              <a:t>7/23/19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348268-B2FC-E644-AAE1-FCDE9FB376BD}" type="slidenum">
              <a:rPr lang="en-US" smtClean="0"/>
              <a:t>‹#›</a:t>
            </a:fld>
            <a:endParaRPr lang="en-US"/>
          </a:p>
        </p:txBody>
      </p:sp>
    </p:spTree>
    <p:extLst>
      <p:ext uri="{BB962C8B-B14F-4D97-AF65-F5344CB8AC3E}">
        <p14:creationId xmlns:p14="http://schemas.microsoft.com/office/powerpoint/2010/main" val="38033479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340.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330.png"/><Relationship Id="rId5" Type="http://schemas.openxmlformats.org/officeDocument/2006/relationships/image" Target="../media/image21.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6.png"/><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6.png"/></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6.xml"/><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6.png"/></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6.png"/><Relationship Id="rId4" Type="http://schemas.openxmlformats.org/officeDocument/2006/relationships/image" Target="../media/image44.png"/></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8.xml"/><Relationship Id="rId1" Type="http://schemas.openxmlformats.org/officeDocument/2006/relationships/slideLayout" Target="../slideLayouts/slideLayout6.xml"/><Relationship Id="rId5" Type="http://schemas.openxmlformats.org/officeDocument/2006/relationships/image" Target="NULL"/><Relationship Id="rId4" Type="http://schemas.openxmlformats.org/officeDocument/2006/relationships/image" Target="../media/image44.png"/></Relationships>
</file>

<file path=ppt/slides/_rels/slide5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1.xml"/><Relationship Id="rId1" Type="http://schemas.openxmlformats.org/officeDocument/2006/relationships/slideLayout" Target="../slideLayouts/slideLayout6.xml"/><Relationship Id="rId5" Type="http://schemas.openxmlformats.org/officeDocument/2006/relationships/image" Target="NULL"/><Relationship Id="rId4" Type="http://schemas.openxmlformats.org/officeDocument/2006/relationships/image" Target="../media/image10.png"/></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NULL"/></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5.xml"/><Relationship Id="rId1" Type="http://schemas.openxmlformats.org/officeDocument/2006/relationships/slideLayout" Target="../slideLayouts/slideLayout6.xml"/><Relationship Id="rId5" Type="http://schemas.openxmlformats.org/officeDocument/2006/relationships/image" Target="NULL"/><Relationship Id="rId4" Type="http://schemas.openxmlformats.org/officeDocument/2006/relationships/image" Target="NULL"/></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6.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52.png"/></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8.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9.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52.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1.xml"/><Relationship Id="rId1" Type="http://schemas.openxmlformats.org/officeDocument/2006/relationships/slideLayout" Target="../slideLayouts/slideLayout6.xml"/><Relationship Id="rId4" Type="http://schemas.openxmlformats.org/officeDocument/2006/relationships/image" Target="NULL"/></Relationships>
</file>

<file path=ppt/slides/_rels/slide7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2.xml"/><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NUL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3.xm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4.xm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0.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2.xml"/><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8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3.xml"/><Relationship Id="rId1" Type="http://schemas.openxmlformats.org/officeDocument/2006/relationships/slideLayout" Target="../slideLayouts/slideLayout6.xml"/><Relationship Id="rId5" Type="http://schemas.openxmlformats.org/officeDocument/2006/relationships/image" Target="../media/image62.png"/><Relationship Id="rId4" Type="http://schemas.openxmlformats.org/officeDocument/2006/relationships/image" Target="NUL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1019E-0DE3-0647-9353-933A258C65F1}"/>
              </a:ext>
            </a:extLst>
          </p:cNvPr>
          <p:cNvSpPr>
            <a:spLocks noGrp="1"/>
          </p:cNvSpPr>
          <p:nvPr>
            <p:ph type="title"/>
          </p:nvPr>
        </p:nvSpPr>
        <p:spPr>
          <a:xfrm>
            <a:off x="628650" y="-10433"/>
            <a:ext cx="7886700" cy="1325563"/>
          </a:xfrm>
        </p:spPr>
        <p:txBody>
          <a:bodyPr/>
          <a:lstStyle/>
          <a:p>
            <a:r>
              <a:rPr lang="en-US" dirty="0"/>
              <a:t>Getting started…</a:t>
            </a:r>
          </a:p>
        </p:txBody>
      </p:sp>
      <p:sp>
        <p:nvSpPr>
          <p:cNvPr id="4" name="Content Placeholder 3">
            <a:extLst>
              <a:ext uri="{FF2B5EF4-FFF2-40B4-BE49-F238E27FC236}">
                <a16:creationId xmlns:a16="http://schemas.microsoft.com/office/drawing/2014/main" id="{8B08E297-B95F-604F-A154-3C47FF9731C4}"/>
              </a:ext>
            </a:extLst>
          </p:cNvPr>
          <p:cNvSpPr>
            <a:spLocks noGrp="1"/>
          </p:cNvSpPr>
          <p:nvPr>
            <p:ph idx="1"/>
          </p:nvPr>
        </p:nvSpPr>
        <p:spPr>
          <a:xfrm>
            <a:off x="710295" y="1277373"/>
            <a:ext cx="7886700" cy="2748720"/>
          </a:xfrm>
        </p:spPr>
        <p:txBody>
          <a:bodyPr>
            <a:normAutofit/>
          </a:bodyPr>
          <a:lstStyle/>
          <a:p>
            <a:r>
              <a:rPr lang="en-US" b="1" dirty="0"/>
              <a:t>Please sit in rows A through J only</a:t>
            </a:r>
          </a:p>
          <a:p>
            <a:r>
              <a:rPr lang="en-US" b="1" dirty="0"/>
              <a:t>Form groups of 3-5 students</a:t>
            </a:r>
          </a:p>
          <a:p>
            <a:r>
              <a:rPr lang="en-US" b="1" dirty="0"/>
              <a:t>Discuss: what questions do you have about Chapters 7-8? </a:t>
            </a:r>
          </a:p>
          <a:p>
            <a:pPr lvl="1"/>
            <a:r>
              <a:rPr lang="en-US" sz="2000" b="1" dirty="0"/>
              <a:t>Post them on Ask For Me!</a:t>
            </a:r>
          </a:p>
        </p:txBody>
      </p:sp>
      <p:pic>
        <p:nvPicPr>
          <p:cNvPr id="6" name="Picture 5">
            <a:extLst>
              <a:ext uri="{FF2B5EF4-FFF2-40B4-BE49-F238E27FC236}">
                <a16:creationId xmlns:a16="http://schemas.microsoft.com/office/drawing/2014/main" id="{8403BD7B-BDD3-3C49-B686-EFED0BC7B11B}"/>
              </a:ext>
            </a:extLst>
          </p:cNvPr>
          <p:cNvPicPr>
            <a:picLocks noChangeAspect="1"/>
          </p:cNvPicPr>
          <p:nvPr/>
        </p:nvPicPr>
        <p:blipFill>
          <a:blip r:embed="rId3"/>
          <a:stretch>
            <a:fillRect/>
          </a:stretch>
        </p:blipFill>
        <p:spPr>
          <a:xfrm>
            <a:off x="1984310" y="3944205"/>
            <a:ext cx="5175380" cy="1918838"/>
          </a:xfrm>
          <a:prstGeom prst="rect">
            <a:avLst/>
          </a:prstGeom>
        </p:spPr>
      </p:pic>
    </p:spTree>
    <p:extLst>
      <p:ext uri="{BB962C8B-B14F-4D97-AF65-F5344CB8AC3E}">
        <p14:creationId xmlns:p14="http://schemas.microsoft.com/office/powerpoint/2010/main" val="23585979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599E6-C921-DC4D-9230-01B8F728DC68}"/>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3774FA48-5B1A-A14F-ADF4-BA94EBAF8047}"/>
              </a:ext>
            </a:extLst>
          </p:cNvPr>
          <p:cNvSpPr>
            <a:spLocks noGrp="1"/>
          </p:cNvSpPr>
          <p:nvPr>
            <p:ph type="subTitle" idx="1"/>
          </p:nvPr>
        </p:nvSpPr>
        <p:spPr/>
        <p:txBody>
          <a:bodyPr/>
          <a:lstStyle/>
          <a:p>
            <a:endParaRPr lang="en-US"/>
          </a:p>
        </p:txBody>
      </p:sp>
      <p:pic>
        <p:nvPicPr>
          <p:cNvPr id="5" name="slide.url=https://www.polleverywhere.com/multiple_choice_polls/GEVIUN81yXGZEUEQ9bbYp">
            <a:extLst>
              <a:ext uri="{FF2B5EF4-FFF2-40B4-BE49-F238E27FC236}">
                <a16:creationId xmlns:a16="http://schemas.microsoft.com/office/drawing/2014/main" id="{C8A2AE36-3C90-F544-8C0E-62CC830A8E86}"/>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435011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Error in the Two Models</a:t>
            </a:r>
          </a:p>
        </p:txBody>
      </p:sp>
      <p:sp>
        <p:nvSpPr>
          <p:cNvPr id="10" name="Rectangle 9"/>
          <p:cNvSpPr/>
          <p:nvPr/>
        </p:nvSpPr>
        <p:spPr>
          <a:xfrm>
            <a:off x="628650" y="1293863"/>
            <a:ext cx="7886700" cy="1077218"/>
          </a:xfrm>
          <a:prstGeom prst="rect">
            <a:avLst/>
          </a:prstGeom>
        </p:spPr>
        <p:txBody>
          <a:bodyPr wrap="square">
            <a:spAutoFit/>
          </a:bodyPr>
          <a:lstStyle/>
          <a:p>
            <a:r>
              <a:rPr lang="en-US" sz="3200" b="1" dirty="0">
                <a:solidFill>
                  <a:schemeClr val="accent2"/>
                </a:solidFill>
              </a:rPr>
              <a:t>Error at two levels: as residuals, and as totaled up in sum of squares.</a:t>
            </a:r>
            <a:endParaRPr lang="en-US" sz="2000" b="1" i="1" dirty="0"/>
          </a:p>
        </p:txBody>
      </p:sp>
      <p:pic>
        <p:nvPicPr>
          <p:cNvPr id="3" name="Picture 2"/>
          <p:cNvPicPr>
            <a:picLocks noChangeAspect="1"/>
          </p:cNvPicPr>
          <p:nvPr/>
        </p:nvPicPr>
        <p:blipFill>
          <a:blip r:embed="rId3"/>
          <a:stretch>
            <a:fillRect/>
          </a:stretch>
        </p:blipFill>
        <p:spPr>
          <a:xfrm>
            <a:off x="3610766" y="2786442"/>
            <a:ext cx="5413942" cy="3356831"/>
          </a:xfrm>
          <a:prstGeom prst="rect">
            <a:avLst/>
          </a:prstGeom>
        </p:spPr>
      </p:pic>
      <p:cxnSp>
        <p:nvCxnSpPr>
          <p:cNvPr id="13" name="Straight Arrow Connector 12"/>
          <p:cNvCxnSpPr/>
          <p:nvPr/>
        </p:nvCxnSpPr>
        <p:spPr>
          <a:xfrm>
            <a:off x="4292994" y="3217860"/>
            <a:ext cx="1389349" cy="0"/>
          </a:xfrm>
          <a:prstGeom prst="straightConnector1">
            <a:avLst/>
          </a:prstGeom>
          <a:ln w="34925">
            <a:solidFill>
              <a:schemeClr val="bg2">
                <a:lumMod val="1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4292994" y="3427143"/>
            <a:ext cx="1764906" cy="0"/>
          </a:xfrm>
          <a:prstGeom prst="straightConnector1">
            <a:avLst/>
          </a:prstGeom>
          <a:ln w="34925">
            <a:headEnd type="ova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0DC3E41-3BEC-754D-94CC-505D83167787}"/>
              </a:ext>
            </a:extLst>
          </p:cNvPr>
          <p:cNvSpPr/>
          <p:nvPr/>
        </p:nvSpPr>
        <p:spPr>
          <a:xfrm>
            <a:off x="265698" y="4268271"/>
            <a:ext cx="3800034" cy="930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 Total</a:t>
            </a:r>
          </a:p>
        </p:txBody>
      </p:sp>
      <p:sp>
        <p:nvSpPr>
          <p:cNvPr id="25" name="Rectangle 24">
            <a:extLst>
              <a:ext uri="{FF2B5EF4-FFF2-40B4-BE49-F238E27FC236}">
                <a16:creationId xmlns:a16="http://schemas.microsoft.com/office/drawing/2014/main" id="{0CC99328-CC7B-2F42-93C5-FFC6B3269F32}"/>
              </a:ext>
            </a:extLst>
          </p:cNvPr>
          <p:cNvSpPr/>
          <p:nvPr/>
        </p:nvSpPr>
        <p:spPr>
          <a:xfrm>
            <a:off x="265699" y="3256860"/>
            <a:ext cx="1087470" cy="9307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 Model</a:t>
            </a:r>
          </a:p>
          <a:p>
            <a:pPr algn="ctr"/>
            <a:r>
              <a:rPr lang="en-US" sz="1400" dirty="0"/>
              <a:t>(explained)</a:t>
            </a:r>
            <a:endParaRPr lang="en-US" dirty="0"/>
          </a:p>
        </p:txBody>
      </p:sp>
      <p:sp>
        <p:nvSpPr>
          <p:cNvPr id="26" name="Rectangle 25">
            <a:extLst>
              <a:ext uri="{FF2B5EF4-FFF2-40B4-BE49-F238E27FC236}">
                <a16:creationId xmlns:a16="http://schemas.microsoft.com/office/drawing/2014/main" id="{2FE14C28-F434-9748-8DF7-74AD1F6AD045}"/>
              </a:ext>
            </a:extLst>
          </p:cNvPr>
          <p:cNvSpPr/>
          <p:nvPr/>
        </p:nvSpPr>
        <p:spPr>
          <a:xfrm>
            <a:off x="1350012" y="3256860"/>
            <a:ext cx="2719431" cy="93072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SS Error (unexplained)</a:t>
            </a:r>
          </a:p>
        </p:txBody>
      </p:sp>
      <p:cxnSp>
        <p:nvCxnSpPr>
          <p:cNvPr id="27" name="Straight Arrow Connector 26">
            <a:extLst>
              <a:ext uri="{FF2B5EF4-FFF2-40B4-BE49-F238E27FC236}">
                <a16:creationId xmlns:a16="http://schemas.microsoft.com/office/drawing/2014/main" id="{D159ECB3-7888-1045-A691-4B4D78FD1757}"/>
              </a:ext>
            </a:extLst>
          </p:cNvPr>
          <p:cNvCxnSpPr>
            <a:cxnSpLocks/>
          </p:cNvCxnSpPr>
          <p:nvPr/>
        </p:nvCxnSpPr>
        <p:spPr>
          <a:xfrm>
            <a:off x="546315" y="2907966"/>
            <a:ext cx="0" cy="602762"/>
          </a:xfrm>
          <a:prstGeom prst="straightConnector1">
            <a:avLst/>
          </a:prstGeom>
          <a:ln w="28575">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99F84EA4-DDCF-0F4D-86BC-9E393E1D9FF8}"/>
              </a:ext>
            </a:extLst>
          </p:cNvPr>
          <p:cNvSpPr/>
          <p:nvPr/>
        </p:nvSpPr>
        <p:spPr>
          <a:xfrm>
            <a:off x="3185709" y="5723433"/>
            <a:ext cx="511679" cy="769441"/>
          </a:xfrm>
          <a:prstGeom prst="rect">
            <a:avLst/>
          </a:prstGeom>
        </p:spPr>
        <p:txBody>
          <a:bodyPr wrap="none">
            <a:spAutoFit/>
          </a:bodyPr>
          <a:lstStyle/>
          <a:p>
            <a:r>
              <a:rPr lang="en-US" sz="4400" b="1" dirty="0">
                <a:solidFill>
                  <a:schemeClr val="accent1"/>
                </a:solidFill>
              </a:rPr>
              <a:t>C</a:t>
            </a:r>
            <a:endParaRPr lang="en-US" sz="3200" b="1" i="1" dirty="0">
              <a:solidFill>
                <a:schemeClr val="accent1"/>
              </a:solidFill>
            </a:endParaRPr>
          </a:p>
        </p:txBody>
      </p:sp>
      <p:cxnSp>
        <p:nvCxnSpPr>
          <p:cNvPr id="29" name="Straight Arrow Connector 28">
            <a:extLst>
              <a:ext uri="{FF2B5EF4-FFF2-40B4-BE49-F238E27FC236}">
                <a16:creationId xmlns:a16="http://schemas.microsoft.com/office/drawing/2014/main" id="{9D4EBA99-2F6A-104A-A92B-4A24EE7F5323}"/>
              </a:ext>
            </a:extLst>
          </p:cNvPr>
          <p:cNvCxnSpPr>
            <a:cxnSpLocks/>
          </p:cNvCxnSpPr>
          <p:nvPr/>
        </p:nvCxnSpPr>
        <p:spPr>
          <a:xfrm flipH="1">
            <a:off x="1823515" y="2921413"/>
            <a:ext cx="270" cy="589315"/>
          </a:xfrm>
          <a:prstGeom prst="straightConnector1">
            <a:avLst/>
          </a:prstGeom>
          <a:ln w="28575">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E62060E-F44F-CC47-B961-EF9A366D598C}"/>
              </a:ext>
            </a:extLst>
          </p:cNvPr>
          <p:cNvCxnSpPr>
            <a:cxnSpLocks/>
          </p:cNvCxnSpPr>
          <p:nvPr/>
        </p:nvCxnSpPr>
        <p:spPr>
          <a:xfrm flipH="1" flipV="1">
            <a:off x="2877587" y="5028290"/>
            <a:ext cx="478813" cy="891819"/>
          </a:xfrm>
          <a:prstGeom prst="straightConnector1">
            <a:avLst/>
          </a:prstGeom>
          <a:ln w="285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82932F5-C93E-4547-94DF-39A7825F9EA8}"/>
              </a:ext>
            </a:extLst>
          </p:cNvPr>
          <p:cNvSpPr/>
          <p:nvPr/>
        </p:nvSpPr>
        <p:spPr>
          <a:xfrm>
            <a:off x="589901" y="2456441"/>
            <a:ext cx="487634" cy="769441"/>
          </a:xfrm>
          <a:prstGeom prst="rect">
            <a:avLst/>
          </a:prstGeom>
        </p:spPr>
        <p:txBody>
          <a:bodyPr wrap="none">
            <a:spAutoFit/>
          </a:bodyPr>
          <a:lstStyle/>
          <a:p>
            <a:r>
              <a:rPr lang="en-US" sz="4400" b="1" dirty="0">
                <a:solidFill>
                  <a:schemeClr val="accent1"/>
                </a:solidFill>
              </a:rPr>
              <a:t>A</a:t>
            </a:r>
            <a:endParaRPr lang="en-US" sz="3200" b="1" i="1" dirty="0">
              <a:solidFill>
                <a:schemeClr val="accent1"/>
              </a:solidFill>
            </a:endParaRPr>
          </a:p>
        </p:txBody>
      </p:sp>
      <p:sp>
        <p:nvSpPr>
          <p:cNvPr id="32" name="Rectangle 31">
            <a:extLst>
              <a:ext uri="{FF2B5EF4-FFF2-40B4-BE49-F238E27FC236}">
                <a16:creationId xmlns:a16="http://schemas.microsoft.com/office/drawing/2014/main" id="{AB95CA46-B890-8747-8BDC-D31D76DBA72A}"/>
              </a:ext>
            </a:extLst>
          </p:cNvPr>
          <p:cNvSpPr/>
          <p:nvPr/>
        </p:nvSpPr>
        <p:spPr>
          <a:xfrm>
            <a:off x="1847864" y="2432364"/>
            <a:ext cx="526106" cy="769441"/>
          </a:xfrm>
          <a:prstGeom prst="rect">
            <a:avLst/>
          </a:prstGeom>
        </p:spPr>
        <p:txBody>
          <a:bodyPr wrap="none">
            <a:spAutoFit/>
          </a:bodyPr>
          <a:lstStyle/>
          <a:p>
            <a:r>
              <a:rPr lang="en-US" sz="4400" b="1" dirty="0">
                <a:solidFill>
                  <a:schemeClr val="accent1"/>
                </a:solidFill>
              </a:rPr>
              <a:t>B</a:t>
            </a:r>
            <a:endParaRPr lang="en-US" sz="3200" b="1" i="1" dirty="0">
              <a:solidFill>
                <a:schemeClr val="accent1"/>
              </a:solidFill>
            </a:endParaRPr>
          </a:p>
        </p:txBody>
      </p:sp>
      <p:cxnSp>
        <p:nvCxnSpPr>
          <p:cNvPr id="19" name="Straight Arrow Connector 18">
            <a:extLst>
              <a:ext uri="{FF2B5EF4-FFF2-40B4-BE49-F238E27FC236}">
                <a16:creationId xmlns:a16="http://schemas.microsoft.com/office/drawing/2014/main" id="{4E192843-D722-0047-956D-4BB7E0547B8D}"/>
              </a:ext>
            </a:extLst>
          </p:cNvPr>
          <p:cNvCxnSpPr>
            <a:cxnSpLocks/>
          </p:cNvCxnSpPr>
          <p:nvPr/>
        </p:nvCxnSpPr>
        <p:spPr>
          <a:xfrm>
            <a:off x="5682343" y="3219050"/>
            <a:ext cx="476410" cy="0"/>
          </a:xfrm>
          <a:prstGeom prst="straightConnector1">
            <a:avLst/>
          </a:prstGeom>
          <a:ln w="34925">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390D622-2635-DD45-B14D-43A512FF81DD}"/>
              </a:ext>
            </a:extLst>
          </p:cNvPr>
          <p:cNvSpPr/>
          <p:nvPr/>
        </p:nvSpPr>
        <p:spPr>
          <a:xfrm>
            <a:off x="5671119" y="2446629"/>
            <a:ext cx="487634" cy="769441"/>
          </a:xfrm>
          <a:prstGeom prst="rect">
            <a:avLst/>
          </a:prstGeom>
        </p:spPr>
        <p:txBody>
          <a:bodyPr wrap="none">
            <a:spAutoFit/>
          </a:bodyPr>
          <a:lstStyle/>
          <a:p>
            <a:r>
              <a:rPr lang="en-US" sz="4400" b="1" dirty="0">
                <a:solidFill>
                  <a:schemeClr val="accent1"/>
                </a:solidFill>
              </a:rPr>
              <a:t>A</a:t>
            </a:r>
            <a:endParaRPr lang="en-US" sz="3200" b="1" i="1" dirty="0">
              <a:solidFill>
                <a:schemeClr val="accent1"/>
              </a:solidFill>
            </a:endParaRPr>
          </a:p>
        </p:txBody>
      </p:sp>
      <p:sp>
        <p:nvSpPr>
          <p:cNvPr id="33" name="Rectangle 32">
            <a:extLst>
              <a:ext uri="{FF2B5EF4-FFF2-40B4-BE49-F238E27FC236}">
                <a16:creationId xmlns:a16="http://schemas.microsoft.com/office/drawing/2014/main" id="{3BB6F37F-7627-3F43-A95F-B37C8E0B6743}"/>
              </a:ext>
            </a:extLst>
          </p:cNvPr>
          <p:cNvSpPr/>
          <p:nvPr/>
        </p:nvSpPr>
        <p:spPr>
          <a:xfrm>
            <a:off x="4709206" y="2446629"/>
            <a:ext cx="526106" cy="769441"/>
          </a:xfrm>
          <a:prstGeom prst="rect">
            <a:avLst/>
          </a:prstGeom>
        </p:spPr>
        <p:txBody>
          <a:bodyPr wrap="none">
            <a:spAutoFit/>
          </a:bodyPr>
          <a:lstStyle/>
          <a:p>
            <a:r>
              <a:rPr lang="en-US" sz="4400" b="1" dirty="0">
                <a:solidFill>
                  <a:schemeClr val="accent1"/>
                </a:solidFill>
              </a:rPr>
              <a:t>B</a:t>
            </a:r>
            <a:endParaRPr lang="en-US" sz="3200" b="1" i="1" dirty="0">
              <a:solidFill>
                <a:schemeClr val="accent1"/>
              </a:solidFill>
            </a:endParaRPr>
          </a:p>
        </p:txBody>
      </p:sp>
      <p:sp>
        <p:nvSpPr>
          <p:cNvPr id="34" name="Rectangle 33">
            <a:extLst>
              <a:ext uri="{FF2B5EF4-FFF2-40B4-BE49-F238E27FC236}">
                <a16:creationId xmlns:a16="http://schemas.microsoft.com/office/drawing/2014/main" id="{B82E0512-3126-0643-882A-86EF2A69BA9F}"/>
              </a:ext>
            </a:extLst>
          </p:cNvPr>
          <p:cNvSpPr/>
          <p:nvPr/>
        </p:nvSpPr>
        <p:spPr>
          <a:xfrm>
            <a:off x="4707479" y="3303219"/>
            <a:ext cx="511679" cy="769441"/>
          </a:xfrm>
          <a:prstGeom prst="rect">
            <a:avLst/>
          </a:prstGeom>
        </p:spPr>
        <p:txBody>
          <a:bodyPr wrap="none">
            <a:spAutoFit/>
          </a:bodyPr>
          <a:lstStyle/>
          <a:p>
            <a:r>
              <a:rPr lang="en-US" sz="4400" b="1" dirty="0">
                <a:solidFill>
                  <a:schemeClr val="accent1"/>
                </a:solidFill>
              </a:rPr>
              <a:t>C</a:t>
            </a:r>
            <a:endParaRPr lang="en-US" sz="3200" b="1" i="1" dirty="0">
              <a:solidFill>
                <a:schemeClr val="accent1"/>
              </a:solidFill>
            </a:endParaRPr>
          </a:p>
        </p:txBody>
      </p:sp>
    </p:spTree>
    <p:extLst>
      <p:ext uri="{BB962C8B-B14F-4D97-AF65-F5344CB8AC3E}">
        <p14:creationId xmlns:p14="http://schemas.microsoft.com/office/powerpoint/2010/main" val="1347561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Error in the Two Models</a:t>
            </a:r>
          </a:p>
        </p:txBody>
      </p:sp>
      <p:sp>
        <p:nvSpPr>
          <p:cNvPr id="10" name="Rectangle 9"/>
          <p:cNvSpPr/>
          <p:nvPr/>
        </p:nvSpPr>
        <p:spPr>
          <a:xfrm>
            <a:off x="628650" y="1293863"/>
            <a:ext cx="4897343" cy="830997"/>
          </a:xfrm>
          <a:prstGeom prst="rect">
            <a:avLst/>
          </a:prstGeom>
        </p:spPr>
        <p:txBody>
          <a:bodyPr wrap="square">
            <a:spAutoFit/>
          </a:bodyPr>
          <a:lstStyle/>
          <a:p>
            <a:r>
              <a:rPr lang="en-US" sz="2400" b="1" dirty="0">
                <a:solidFill>
                  <a:schemeClr val="accent2"/>
                </a:solidFill>
              </a:rPr>
              <a:t>Error at two levels: as residuals, and as totaled up in sum of squares.</a:t>
            </a:r>
            <a:endParaRPr lang="en-US" sz="1600" b="1" i="1" dirty="0"/>
          </a:p>
        </p:txBody>
      </p:sp>
      <p:pic>
        <p:nvPicPr>
          <p:cNvPr id="3" name="Picture 2"/>
          <p:cNvPicPr>
            <a:picLocks noChangeAspect="1"/>
          </p:cNvPicPr>
          <p:nvPr/>
        </p:nvPicPr>
        <p:blipFill>
          <a:blip r:embed="rId3"/>
          <a:stretch>
            <a:fillRect/>
          </a:stretch>
        </p:blipFill>
        <p:spPr>
          <a:xfrm>
            <a:off x="3610766" y="2786442"/>
            <a:ext cx="5413942" cy="3356831"/>
          </a:xfrm>
          <a:prstGeom prst="rect">
            <a:avLst/>
          </a:prstGeom>
        </p:spPr>
      </p:pic>
      <p:cxnSp>
        <p:nvCxnSpPr>
          <p:cNvPr id="13" name="Straight Arrow Connector 12"/>
          <p:cNvCxnSpPr>
            <a:cxnSpLocks/>
          </p:cNvCxnSpPr>
          <p:nvPr/>
        </p:nvCxnSpPr>
        <p:spPr>
          <a:xfrm flipH="1">
            <a:off x="5682343" y="3420173"/>
            <a:ext cx="1032357" cy="16055"/>
          </a:xfrm>
          <a:prstGeom prst="straightConnector1">
            <a:avLst/>
          </a:prstGeom>
          <a:ln w="34925">
            <a:solidFill>
              <a:schemeClr val="bg2">
                <a:lumMod val="1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flipH="1">
            <a:off x="6158753" y="3590919"/>
            <a:ext cx="555947" cy="1857"/>
          </a:xfrm>
          <a:prstGeom prst="straightConnector1">
            <a:avLst/>
          </a:prstGeom>
          <a:ln w="34925">
            <a:headEnd type="ova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0DC3E41-3BEC-754D-94CC-505D83167787}"/>
              </a:ext>
            </a:extLst>
          </p:cNvPr>
          <p:cNvSpPr/>
          <p:nvPr/>
        </p:nvSpPr>
        <p:spPr>
          <a:xfrm>
            <a:off x="265698" y="4268271"/>
            <a:ext cx="3800034" cy="930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 Total</a:t>
            </a:r>
          </a:p>
        </p:txBody>
      </p:sp>
      <p:sp>
        <p:nvSpPr>
          <p:cNvPr id="25" name="Rectangle 24">
            <a:extLst>
              <a:ext uri="{FF2B5EF4-FFF2-40B4-BE49-F238E27FC236}">
                <a16:creationId xmlns:a16="http://schemas.microsoft.com/office/drawing/2014/main" id="{0CC99328-CC7B-2F42-93C5-FFC6B3269F32}"/>
              </a:ext>
            </a:extLst>
          </p:cNvPr>
          <p:cNvSpPr/>
          <p:nvPr/>
        </p:nvSpPr>
        <p:spPr>
          <a:xfrm>
            <a:off x="265699" y="3256860"/>
            <a:ext cx="1087470" cy="9307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 Model</a:t>
            </a:r>
          </a:p>
          <a:p>
            <a:pPr algn="ctr"/>
            <a:r>
              <a:rPr lang="en-US" sz="1400" dirty="0"/>
              <a:t>(explained)</a:t>
            </a:r>
            <a:endParaRPr lang="en-US" dirty="0"/>
          </a:p>
        </p:txBody>
      </p:sp>
      <p:sp>
        <p:nvSpPr>
          <p:cNvPr id="26" name="Rectangle 25">
            <a:extLst>
              <a:ext uri="{FF2B5EF4-FFF2-40B4-BE49-F238E27FC236}">
                <a16:creationId xmlns:a16="http://schemas.microsoft.com/office/drawing/2014/main" id="{2FE14C28-F434-9748-8DF7-74AD1F6AD045}"/>
              </a:ext>
            </a:extLst>
          </p:cNvPr>
          <p:cNvSpPr/>
          <p:nvPr/>
        </p:nvSpPr>
        <p:spPr>
          <a:xfrm>
            <a:off x="1350012" y="3256860"/>
            <a:ext cx="2719431" cy="93072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SS Error (unexplained)</a:t>
            </a:r>
          </a:p>
        </p:txBody>
      </p:sp>
      <p:cxnSp>
        <p:nvCxnSpPr>
          <p:cNvPr id="27" name="Straight Arrow Connector 26">
            <a:extLst>
              <a:ext uri="{FF2B5EF4-FFF2-40B4-BE49-F238E27FC236}">
                <a16:creationId xmlns:a16="http://schemas.microsoft.com/office/drawing/2014/main" id="{D159ECB3-7888-1045-A691-4B4D78FD1757}"/>
              </a:ext>
            </a:extLst>
          </p:cNvPr>
          <p:cNvCxnSpPr>
            <a:cxnSpLocks/>
          </p:cNvCxnSpPr>
          <p:nvPr/>
        </p:nvCxnSpPr>
        <p:spPr>
          <a:xfrm>
            <a:off x="546315" y="2907966"/>
            <a:ext cx="0" cy="602762"/>
          </a:xfrm>
          <a:prstGeom prst="straightConnector1">
            <a:avLst/>
          </a:prstGeom>
          <a:ln w="28575">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99F84EA4-DDCF-0F4D-86BC-9E393E1D9FF8}"/>
              </a:ext>
            </a:extLst>
          </p:cNvPr>
          <p:cNvSpPr/>
          <p:nvPr/>
        </p:nvSpPr>
        <p:spPr>
          <a:xfrm>
            <a:off x="3185709" y="5723433"/>
            <a:ext cx="511679" cy="769441"/>
          </a:xfrm>
          <a:prstGeom prst="rect">
            <a:avLst/>
          </a:prstGeom>
        </p:spPr>
        <p:txBody>
          <a:bodyPr wrap="none">
            <a:spAutoFit/>
          </a:bodyPr>
          <a:lstStyle/>
          <a:p>
            <a:r>
              <a:rPr lang="en-US" sz="4400" b="1" dirty="0">
                <a:solidFill>
                  <a:schemeClr val="accent1"/>
                </a:solidFill>
              </a:rPr>
              <a:t>C</a:t>
            </a:r>
            <a:endParaRPr lang="en-US" sz="3200" b="1" i="1" dirty="0">
              <a:solidFill>
                <a:schemeClr val="accent1"/>
              </a:solidFill>
            </a:endParaRPr>
          </a:p>
        </p:txBody>
      </p:sp>
      <p:cxnSp>
        <p:nvCxnSpPr>
          <p:cNvPr id="29" name="Straight Arrow Connector 28">
            <a:extLst>
              <a:ext uri="{FF2B5EF4-FFF2-40B4-BE49-F238E27FC236}">
                <a16:creationId xmlns:a16="http://schemas.microsoft.com/office/drawing/2014/main" id="{9D4EBA99-2F6A-104A-A92B-4A24EE7F5323}"/>
              </a:ext>
            </a:extLst>
          </p:cNvPr>
          <p:cNvCxnSpPr>
            <a:cxnSpLocks/>
          </p:cNvCxnSpPr>
          <p:nvPr/>
        </p:nvCxnSpPr>
        <p:spPr>
          <a:xfrm flipH="1">
            <a:off x="1823515" y="2921413"/>
            <a:ext cx="270" cy="589315"/>
          </a:xfrm>
          <a:prstGeom prst="straightConnector1">
            <a:avLst/>
          </a:prstGeom>
          <a:ln w="28575">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E62060E-F44F-CC47-B961-EF9A366D598C}"/>
              </a:ext>
            </a:extLst>
          </p:cNvPr>
          <p:cNvCxnSpPr>
            <a:cxnSpLocks/>
          </p:cNvCxnSpPr>
          <p:nvPr/>
        </p:nvCxnSpPr>
        <p:spPr>
          <a:xfrm flipH="1" flipV="1">
            <a:off x="2877587" y="5028290"/>
            <a:ext cx="478813" cy="891819"/>
          </a:xfrm>
          <a:prstGeom prst="straightConnector1">
            <a:avLst/>
          </a:prstGeom>
          <a:ln w="285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82932F5-C93E-4547-94DF-39A7825F9EA8}"/>
              </a:ext>
            </a:extLst>
          </p:cNvPr>
          <p:cNvSpPr/>
          <p:nvPr/>
        </p:nvSpPr>
        <p:spPr>
          <a:xfrm>
            <a:off x="589901" y="2456441"/>
            <a:ext cx="487634" cy="769441"/>
          </a:xfrm>
          <a:prstGeom prst="rect">
            <a:avLst/>
          </a:prstGeom>
        </p:spPr>
        <p:txBody>
          <a:bodyPr wrap="none">
            <a:spAutoFit/>
          </a:bodyPr>
          <a:lstStyle/>
          <a:p>
            <a:r>
              <a:rPr lang="en-US" sz="4400" b="1" dirty="0">
                <a:solidFill>
                  <a:schemeClr val="accent1"/>
                </a:solidFill>
              </a:rPr>
              <a:t>A</a:t>
            </a:r>
            <a:endParaRPr lang="en-US" sz="3200" b="1" i="1" dirty="0">
              <a:solidFill>
                <a:schemeClr val="accent1"/>
              </a:solidFill>
            </a:endParaRPr>
          </a:p>
        </p:txBody>
      </p:sp>
      <p:sp>
        <p:nvSpPr>
          <p:cNvPr id="32" name="Rectangle 31">
            <a:extLst>
              <a:ext uri="{FF2B5EF4-FFF2-40B4-BE49-F238E27FC236}">
                <a16:creationId xmlns:a16="http://schemas.microsoft.com/office/drawing/2014/main" id="{AB95CA46-B890-8747-8BDC-D31D76DBA72A}"/>
              </a:ext>
            </a:extLst>
          </p:cNvPr>
          <p:cNvSpPr/>
          <p:nvPr/>
        </p:nvSpPr>
        <p:spPr>
          <a:xfrm>
            <a:off x="1847864" y="2432364"/>
            <a:ext cx="526106" cy="769441"/>
          </a:xfrm>
          <a:prstGeom prst="rect">
            <a:avLst/>
          </a:prstGeom>
        </p:spPr>
        <p:txBody>
          <a:bodyPr wrap="none">
            <a:spAutoFit/>
          </a:bodyPr>
          <a:lstStyle/>
          <a:p>
            <a:r>
              <a:rPr lang="en-US" sz="4400" b="1" dirty="0">
                <a:solidFill>
                  <a:schemeClr val="accent1"/>
                </a:solidFill>
              </a:rPr>
              <a:t>B</a:t>
            </a:r>
            <a:endParaRPr lang="en-US" sz="3200" b="1" i="1" dirty="0">
              <a:solidFill>
                <a:schemeClr val="accent1"/>
              </a:solidFill>
            </a:endParaRPr>
          </a:p>
        </p:txBody>
      </p:sp>
      <p:cxnSp>
        <p:nvCxnSpPr>
          <p:cNvPr id="19" name="Straight Arrow Connector 18">
            <a:extLst>
              <a:ext uri="{FF2B5EF4-FFF2-40B4-BE49-F238E27FC236}">
                <a16:creationId xmlns:a16="http://schemas.microsoft.com/office/drawing/2014/main" id="{4E192843-D722-0047-956D-4BB7E0547B8D}"/>
              </a:ext>
            </a:extLst>
          </p:cNvPr>
          <p:cNvCxnSpPr>
            <a:cxnSpLocks/>
          </p:cNvCxnSpPr>
          <p:nvPr/>
        </p:nvCxnSpPr>
        <p:spPr>
          <a:xfrm>
            <a:off x="5665955" y="3229269"/>
            <a:ext cx="492798" cy="0"/>
          </a:xfrm>
          <a:prstGeom prst="straightConnector1">
            <a:avLst/>
          </a:prstGeom>
          <a:ln w="34925">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390D622-2635-DD45-B14D-43A512FF81DD}"/>
              </a:ext>
            </a:extLst>
          </p:cNvPr>
          <p:cNvSpPr/>
          <p:nvPr/>
        </p:nvSpPr>
        <p:spPr>
          <a:xfrm>
            <a:off x="5671119" y="2446629"/>
            <a:ext cx="487634" cy="769441"/>
          </a:xfrm>
          <a:prstGeom prst="rect">
            <a:avLst/>
          </a:prstGeom>
        </p:spPr>
        <p:txBody>
          <a:bodyPr wrap="none">
            <a:spAutoFit/>
          </a:bodyPr>
          <a:lstStyle/>
          <a:p>
            <a:r>
              <a:rPr lang="en-US" sz="4400" b="1" dirty="0">
                <a:solidFill>
                  <a:schemeClr val="accent1"/>
                </a:solidFill>
              </a:rPr>
              <a:t>A</a:t>
            </a:r>
            <a:endParaRPr lang="en-US" sz="3200" b="1" i="1" dirty="0">
              <a:solidFill>
                <a:schemeClr val="accent1"/>
              </a:solidFill>
            </a:endParaRPr>
          </a:p>
        </p:txBody>
      </p:sp>
      <p:sp>
        <p:nvSpPr>
          <p:cNvPr id="33" name="Rectangle 32">
            <a:extLst>
              <a:ext uri="{FF2B5EF4-FFF2-40B4-BE49-F238E27FC236}">
                <a16:creationId xmlns:a16="http://schemas.microsoft.com/office/drawing/2014/main" id="{3BB6F37F-7627-3F43-A95F-B37C8E0B6743}"/>
              </a:ext>
            </a:extLst>
          </p:cNvPr>
          <p:cNvSpPr/>
          <p:nvPr/>
        </p:nvSpPr>
        <p:spPr>
          <a:xfrm>
            <a:off x="4709206" y="2446629"/>
            <a:ext cx="526106" cy="769441"/>
          </a:xfrm>
          <a:prstGeom prst="rect">
            <a:avLst/>
          </a:prstGeom>
        </p:spPr>
        <p:txBody>
          <a:bodyPr wrap="none">
            <a:spAutoFit/>
          </a:bodyPr>
          <a:lstStyle/>
          <a:p>
            <a:r>
              <a:rPr lang="en-US" sz="4400" b="1" dirty="0">
                <a:solidFill>
                  <a:schemeClr val="accent1"/>
                </a:solidFill>
              </a:rPr>
              <a:t>B</a:t>
            </a:r>
            <a:endParaRPr lang="en-US" sz="3200" b="1" i="1" dirty="0">
              <a:solidFill>
                <a:schemeClr val="accent1"/>
              </a:solidFill>
            </a:endParaRPr>
          </a:p>
        </p:txBody>
      </p:sp>
      <p:sp>
        <p:nvSpPr>
          <p:cNvPr id="34" name="Rectangle 33">
            <a:extLst>
              <a:ext uri="{FF2B5EF4-FFF2-40B4-BE49-F238E27FC236}">
                <a16:creationId xmlns:a16="http://schemas.microsoft.com/office/drawing/2014/main" id="{B82E0512-3126-0643-882A-86EF2A69BA9F}"/>
              </a:ext>
            </a:extLst>
          </p:cNvPr>
          <p:cNvSpPr/>
          <p:nvPr/>
        </p:nvSpPr>
        <p:spPr>
          <a:xfrm>
            <a:off x="4707479" y="3303219"/>
            <a:ext cx="511679" cy="769441"/>
          </a:xfrm>
          <a:prstGeom prst="rect">
            <a:avLst/>
          </a:prstGeom>
        </p:spPr>
        <p:txBody>
          <a:bodyPr wrap="none">
            <a:spAutoFit/>
          </a:bodyPr>
          <a:lstStyle/>
          <a:p>
            <a:r>
              <a:rPr lang="en-US" sz="4400" b="1" dirty="0">
                <a:solidFill>
                  <a:schemeClr val="accent1"/>
                </a:solidFill>
              </a:rPr>
              <a:t>C</a:t>
            </a:r>
            <a:endParaRPr lang="en-US" sz="3200" b="1" i="1" dirty="0">
              <a:solidFill>
                <a:schemeClr val="accent1"/>
              </a:solidFill>
            </a:endParaRPr>
          </a:p>
        </p:txBody>
      </p:sp>
      <p:cxnSp>
        <p:nvCxnSpPr>
          <p:cNvPr id="12" name="Straight Arrow Connector 11">
            <a:extLst>
              <a:ext uri="{FF2B5EF4-FFF2-40B4-BE49-F238E27FC236}">
                <a16:creationId xmlns:a16="http://schemas.microsoft.com/office/drawing/2014/main" id="{E101F60A-314B-0944-AD0F-5C34E648A5E1}"/>
              </a:ext>
            </a:extLst>
          </p:cNvPr>
          <p:cNvCxnSpPr>
            <a:cxnSpLocks/>
          </p:cNvCxnSpPr>
          <p:nvPr/>
        </p:nvCxnSpPr>
        <p:spPr>
          <a:xfrm flipH="1">
            <a:off x="6701143" y="2169994"/>
            <a:ext cx="605785" cy="1133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48CE79F-774F-CF4A-940A-6A3C3FDFA078}"/>
              </a:ext>
            </a:extLst>
          </p:cNvPr>
          <p:cNvSpPr/>
          <p:nvPr/>
        </p:nvSpPr>
        <p:spPr>
          <a:xfrm>
            <a:off x="6537279" y="502268"/>
            <a:ext cx="2306564" cy="1930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For a data point right here, which model produces a better predicted score?</a:t>
            </a:r>
          </a:p>
        </p:txBody>
      </p:sp>
      <p:pic>
        <p:nvPicPr>
          <p:cNvPr id="35" name="Picture 34">
            <a:extLst>
              <a:ext uri="{FF2B5EF4-FFF2-40B4-BE49-F238E27FC236}">
                <a16:creationId xmlns:a16="http://schemas.microsoft.com/office/drawing/2014/main" id="{91DF2BEF-7E66-AF47-AF69-69C3E452922D}"/>
              </a:ext>
            </a:extLst>
          </p:cNvPr>
          <p:cNvPicPr>
            <a:picLocks noChangeAspect="1"/>
          </p:cNvPicPr>
          <p:nvPr/>
        </p:nvPicPr>
        <p:blipFill>
          <a:blip r:embed="rId4"/>
          <a:stretch>
            <a:fillRect/>
          </a:stretch>
        </p:blipFill>
        <p:spPr>
          <a:xfrm>
            <a:off x="7480018" y="1789202"/>
            <a:ext cx="457200" cy="482600"/>
          </a:xfrm>
          <a:prstGeom prst="rect">
            <a:avLst/>
          </a:prstGeom>
        </p:spPr>
      </p:pic>
    </p:spTree>
    <p:extLst>
      <p:ext uri="{BB962C8B-B14F-4D97-AF65-F5344CB8AC3E}">
        <p14:creationId xmlns:p14="http://schemas.microsoft.com/office/powerpoint/2010/main" val="5906242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72B94-BED0-DD4F-A3ED-99012829FBE1}"/>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35C5FB00-FAD5-D24B-AD7A-4B1C89D681EC}"/>
              </a:ext>
            </a:extLst>
          </p:cNvPr>
          <p:cNvSpPr>
            <a:spLocks noGrp="1"/>
          </p:cNvSpPr>
          <p:nvPr>
            <p:ph type="subTitle" idx="1"/>
          </p:nvPr>
        </p:nvSpPr>
        <p:spPr/>
        <p:txBody>
          <a:bodyPr/>
          <a:lstStyle/>
          <a:p>
            <a:endParaRPr lang="en-US"/>
          </a:p>
        </p:txBody>
      </p:sp>
      <p:pic>
        <p:nvPicPr>
          <p:cNvPr id="5" name="slide.url=https://www.polleverywhere.com/multiple_choice_polls/IznMOJkzuofA4wc3RRe3c">
            <a:extLst>
              <a:ext uri="{FF2B5EF4-FFF2-40B4-BE49-F238E27FC236}">
                <a16:creationId xmlns:a16="http://schemas.microsoft.com/office/drawing/2014/main" id="{97D39FD8-060D-BE44-A71D-8D178137683E}"/>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3820414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Error in the Two Models</a:t>
            </a:r>
          </a:p>
        </p:txBody>
      </p:sp>
      <p:sp>
        <p:nvSpPr>
          <p:cNvPr id="10" name="Rectangle 9"/>
          <p:cNvSpPr/>
          <p:nvPr/>
        </p:nvSpPr>
        <p:spPr>
          <a:xfrm>
            <a:off x="628650" y="1377667"/>
            <a:ext cx="5253535" cy="646331"/>
          </a:xfrm>
          <a:prstGeom prst="rect">
            <a:avLst/>
          </a:prstGeom>
        </p:spPr>
        <p:txBody>
          <a:bodyPr wrap="square">
            <a:spAutoFit/>
          </a:bodyPr>
          <a:lstStyle/>
          <a:p>
            <a:r>
              <a:rPr lang="en-US" sz="3600" b="1" dirty="0">
                <a:solidFill>
                  <a:schemeClr val="accent2"/>
                </a:solidFill>
              </a:rPr>
              <a:t>DATA = MODEL + ERROR</a:t>
            </a:r>
            <a:endParaRPr lang="en-US" sz="2400" b="1" i="1" dirty="0"/>
          </a:p>
        </p:txBody>
      </p:sp>
      <p:pic>
        <p:nvPicPr>
          <p:cNvPr id="3" name="Picture 2"/>
          <p:cNvPicPr>
            <a:picLocks noChangeAspect="1"/>
          </p:cNvPicPr>
          <p:nvPr/>
        </p:nvPicPr>
        <p:blipFill>
          <a:blip r:embed="rId3"/>
          <a:stretch>
            <a:fillRect/>
          </a:stretch>
        </p:blipFill>
        <p:spPr>
          <a:xfrm>
            <a:off x="3610766" y="2786442"/>
            <a:ext cx="5413942" cy="3356831"/>
          </a:xfrm>
          <a:prstGeom prst="rect">
            <a:avLst/>
          </a:prstGeom>
        </p:spPr>
      </p:pic>
      <p:cxnSp>
        <p:nvCxnSpPr>
          <p:cNvPr id="13" name="Straight Arrow Connector 12"/>
          <p:cNvCxnSpPr>
            <a:cxnSpLocks/>
          </p:cNvCxnSpPr>
          <p:nvPr/>
        </p:nvCxnSpPr>
        <p:spPr>
          <a:xfrm flipH="1">
            <a:off x="5682343" y="3420173"/>
            <a:ext cx="1032357" cy="16055"/>
          </a:xfrm>
          <a:prstGeom prst="straightConnector1">
            <a:avLst/>
          </a:prstGeom>
          <a:ln w="34925">
            <a:solidFill>
              <a:schemeClr val="bg2">
                <a:lumMod val="10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flipH="1">
            <a:off x="6158753" y="3590919"/>
            <a:ext cx="555947" cy="1857"/>
          </a:xfrm>
          <a:prstGeom prst="straightConnector1">
            <a:avLst/>
          </a:prstGeom>
          <a:ln w="34925">
            <a:headEnd type="ova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0DC3E41-3BEC-754D-94CC-505D83167787}"/>
              </a:ext>
            </a:extLst>
          </p:cNvPr>
          <p:cNvSpPr/>
          <p:nvPr/>
        </p:nvSpPr>
        <p:spPr>
          <a:xfrm>
            <a:off x="265698" y="4268271"/>
            <a:ext cx="3800034" cy="930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 Total</a:t>
            </a:r>
          </a:p>
        </p:txBody>
      </p:sp>
      <p:sp>
        <p:nvSpPr>
          <p:cNvPr id="25" name="Rectangle 24">
            <a:extLst>
              <a:ext uri="{FF2B5EF4-FFF2-40B4-BE49-F238E27FC236}">
                <a16:creationId xmlns:a16="http://schemas.microsoft.com/office/drawing/2014/main" id="{0CC99328-CC7B-2F42-93C5-FFC6B3269F32}"/>
              </a:ext>
            </a:extLst>
          </p:cNvPr>
          <p:cNvSpPr/>
          <p:nvPr/>
        </p:nvSpPr>
        <p:spPr>
          <a:xfrm>
            <a:off x="265699" y="3256860"/>
            <a:ext cx="1087470" cy="9307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 Model</a:t>
            </a:r>
          </a:p>
          <a:p>
            <a:pPr algn="ctr"/>
            <a:r>
              <a:rPr lang="en-US" sz="1400" dirty="0"/>
              <a:t>(explained)</a:t>
            </a:r>
            <a:endParaRPr lang="en-US" dirty="0"/>
          </a:p>
        </p:txBody>
      </p:sp>
      <p:sp>
        <p:nvSpPr>
          <p:cNvPr id="26" name="Rectangle 25">
            <a:extLst>
              <a:ext uri="{FF2B5EF4-FFF2-40B4-BE49-F238E27FC236}">
                <a16:creationId xmlns:a16="http://schemas.microsoft.com/office/drawing/2014/main" id="{2FE14C28-F434-9748-8DF7-74AD1F6AD045}"/>
              </a:ext>
            </a:extLst>
          </p:cNvPr>
          <p:cNvSpPr/>
          <p:nvPr/>
        </p:nvSpPr>
        <p:spPr>
          <a:xfrm>
            <a:off x="1350012" y="3256860"/>
            <a:ext cx="2719431" cy="93072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SS Error (unexplained)</a:t>
            </a:r>
          </a:p>
        </p:txBody>
      </p:sp>
      <p:cxnSp>
        <p:nvCxnSpPr>
          <p:cNvPr id="27" name="Straight Arrow Connector 26">
            <a:extLst>
              <a:ext uri="{FF2B5EF4-FFF2-40B4-BE49-F238E27FC236}">
                <a16:creationId xmlns:a16="http://schemas.microsoft.com/office/drawing/2014/main" id="{D159ECB3-7888-1045-A691-4B4D78FD1757}"/>
              </a:ext>
            </a:extLst>
          </p:cNvPr>
          <p:cNvCxnSpPr>
            <a:cxnSpLocks/>
          </p:cNvCxnSpPr>
          <p:nvPr/>
        </p:nvCxnSpPr>
        <p:spPr>
          <a:xfrm>
            <a:off x="546315" y="2907966"/>
            <a:ext cx="0" cy="602762"/>
          </a:xfrm>
          <a:prstGeom prst="straightConnector1">
            <a:avLst/>
          </a:prstGeom>
          <a:ln w="28575">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99F84EA4-DDCF-0F4D-86BC-9E393E1D9FF8}"/>
              </a:ext>
            </a:extLst>
          </p:cNvPr>
          <p:cNvSpPr/>
          <p:nvPr/>
        </p:nvSpPr>
        <p:spPr>
          <a:xfrm>
            <a:off x="3185709" y="5723433"/>
            <a:ext cx="511679" cy="769441"/>
          </a:xfrm>
          <a:prstGeom prst="rect">
            <a:avLst/>
          </a:prstGeom>
        </p:spPr>
        <p:txBody>
          <a:bodyPr wrap="none">
            <a:spAutoFit/>
          </a:bodyPr>
          <a:lstStyle/>
          <a:p>
            <a:r>
              <a:rPr lang="en-US" sz="4400" b="1" dirty="0">
                <a:solidFill>
                  <a:schemeClr val="accent1"/>
                </a:solidFill>
              </a:rPr>
              <a:t>C</a:t>
            </a:r>
            <a:endParaRPr lang="en-US" sz="3200" b="1" i="1" dirty="0">
              <a:solidFill>
                <a:schemeClr val="accent1"/>
              </a:solidFill>
            </a:endParaRPr>
          </a:p>
        </p:txBody>
      </p:sp>
      <p:cxnSp>
        <p:nvCxnSpPr>
          <p:cNvPr id="29" name="Straight Arrow Connector 28">
            <a:extLst>
              <a:ext uri="{FF2B5EF4-FFF2-40B4-BE49-F238E27FC236}">
                <a16:creationId xmlns:a16="http://schemas.microsoft.com/office/drawing/2014/main" id="{9D4EBA99-2F6A-104A-A92B-4A24EE7F5323}"/>
              </a:ext>
            </a:extLst>
          </p:cNvPr>
          <p:cNvCxnSpPr>
            <a:cxnSpLocks/>
          </p:cNvCxnSpPr>
          <p:nvPr/>
        </p:nvCxnSpPr>
        <p:spPr>
          <a:xfrm flipH="1">
            <a:off x="1823515" y="2921413"/>
            <a:ext cx="270" cy="589315"/>
          </a:xfrm>
          <a:prstGeom prst="straightConnector1">
            <a:avLst/>
          </a:prstGeom>
          <a:ln w="28575">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E62060E-F44F-CC47-B961-EF9A366D598C}"/>
              </a:ext>
            </a:extLst>
          </p:cNvPr>
          <p:cNvCxnSpPr>
            <a:cxnSpLocks/>
          </p:cNvCxnSpPr>
          <p:nvPr/>
        </p:nvCxnSpPr>
        <p:spPr>
          <a:xfrm flipH="1" flipV="1">
            <a:off x="2877587" y="5028290"/>
            <a:ext cx="478813" cy="891819"/>
          </a:xfrm>
          <a:prstGeom prst="straightConnector1">
            <a:avLst/>
          </a:prstGeom>
          <a:ln w="285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82932F5-C93E-4547-94DF-39A7825F9EA8}"/>
              </a:ext>
            </a:extLst>
          </p:cNvPr>
          <p:cNvSpPr/>
          <p:nvPr/>
        </p:nvSpPr>
        <p:spPr>
          <a:xfrm>
            <a:off x="589901" y="2456441"/>
            <a:ext cx="487634" cy="769441"/>
          </a:xfrm>
          <a:prstGeom prst="rect">
            <a:avLst/>
          </a:prstGeom>
        </p:spPr>
        <p:txBody>
          <a:bodyPr wrap="none">
            <a:spAutoFit/>
          </a:bodyPr>
          <a:lstStyle/>
          <a:p>
            <a:r>
              <a:rPr lang="en-US" sz="4400" b="1" dirty="0">
                <a:solidFill>
                  <a:schemeClr val="accent1"/>
                </a:solidFill>
              </a:rPr>
              <a:t>A</a:t>
            </a:r>
            <a:endParaRPr lang="en-US" sz="3200" b="1" i="1" dirty="0">
              <a:solidFill>
                <a:schemeClr val="accent1"/>
              </a:solidFill>
            </a:endParaRPr>
          </a:p>
        </p:txBody>
      </p:sp>
      <p:sp>
        <p:nvSpPr>
          <p:cNvPr id="32" name="Rectangle 31">
            <a:extLst>
              <a:ext uri="{FF2B5EF4-FFF2-40B4-BE49-F238E27FC236}">
                <a16:creationId xmlns:a16="http://schemas.microsoft.com/office/drawing/2014/main" id="{AB95CA46-B890-8747-8BDC-D31D76DBA72A}"/>
              </a:ext>
            </a:extLst>
          </p:cNvPr>
          <p:cNvSpPr/>
          <p:nvPr/>
        </p:nvSpPr>
        <p:spPr>
          <a:xfrm>
            <a:off x="1847864" y="2432364"/>
            <a:ext cx="526106" cy="769441"/>
          </a:xfrm>
          <a:prstGeom prst="rect">
            <a:avLst/>
          </a:prstGeom>
        </p:spPr>
        <p:txBody>
          <a:bodyPr wrap="none">
            <a:spAutoFit/>
          </a:bodyPr>
          <a:lstStyle/>
          <a:p>
            <a:r>
              <a:rPr lang="en-US" sz="4400" b="1" dirty="0">
                <a:solidFill>
                  <a:schemeClr val="accent1"/>
                </a:solidFill>
              </a:rPr>
              <a:t>B</a:t>
            </a:r>
            <a:endParaRPr lang="en-US" sz="3200" b="1" i="1" dirty="0">
              <a:solidFill>
                <a:schemeClr val="accent1"/>
              </a:solidFill>
            </a:endParaRPr>
          </a:p>
        </p:txBody>
      </p:sp>
      <p:cxnSp>
        <p:nvCxnSpPr>
          <p:cNvPr id="19" name="Straight Arrow Connector 18">
            <a:extLst>
              <a:ext uri="{FF2B5EF4-FFF2-40B4-BE49-F238E27FC236}">
                <a16:creationId xmlns:a16="http://schemas.microsoft.com/office/drawing/2014/main" id="{4E192843-D722-0047-956D-4BB7E0547B8D}"/>
              </a:ext>
            </a:extLst>
          </p:cNvPr>
          <p:cNvCxnSpPr>
            <a:cxnSpLocks/>
          </p:cNvCxnSpPr>
          <p:nvPr/>
        </p:nvCxnSpPr>
        <p:spPr>
          <a:xfrm>
            <a:off x="5665955" y="3229269"/>
            <a:ext cx="492798" cy="0"/>
          </a:xfrm>
          <a:prstGeom prst="straightConnector1">
            <a:avLst/>
          </a:prstGeom>
          <a:ln w="34925">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390D622-2635-DD45-B14D-43A512FF81DD}"/>
              </a:ext>
            </a:extLst>
          </p:cNvPr>
          <p:cNvSpPr/>
          <p:nvPr/>
        </p:nvSpPr>
        <p:spPr>
          <a:xfrm>
            <a:off x="5671119" y="2446629"/>
            <a:ext cx="487634" cy="769441"/>
          </a:xfrm>
          <a:prstGeom prst="rect">
            <a:avLst/>
          </a:prstGeom>
        </p:spPr>
        <p:txBody>
          <a:bodyPr wrap="none">
            <a:spAutoFit/>
          </a:bodyPr>
          <a:lstStyle/>
          <a:p>
            <a:r>
              <a:rPr lang="en-US" sz="4400" b="1" dirty="0">
                <a:solidFill>
                  <a:schemeClr val="accent1"/>
                </a:solidFill>
              </a:rPr>
              <a:t>A</a:t>
            </a:r>
            <a:endParaRPr lang="en-US" sz="3200" b="1" i="1" dirty="0">
              <a:solidFill>
                <a:schemeClr val="accent1"/>
              </a:solidFill>
            </a:endParaRPr>
          </a:p>
        </p:txBody>
      </p:sp>
      <p:sp>
        <p:nvSpPr>
          <p:cNvPr id="33" name="Rectangle 32">
            <a:extLst>
              <a:ext uri="{FF2B5EF4-FFF2-40B4-BE49-F238E27FC236}">
                <a16:creationId xmlns:a16="http://schemas.microsoft.com/office/drawing/2014/main" id="{3BB6F37F-7627-3F43-A95F-B37C8E0B6743}"/>
              </a:ext>
            </a:extLst>
          </p:cNvPr>
          <p:cNvSpPr/>
          <p:nvPr/>
        </p:nvSpPr>
        <p:spPr>
          <a:xfrm>
            <a:off x="4709206" y="2446629"/>
            <a:ext cx="526106" cy="769441"/>
          </a:xfrm>
          <a:prstGeom prst="rect">
            <a:avLst/>
          </a:prstGeom>
        </p:spPr>
        <p:txBody>
          <a:bodyPr wrap="none">
            <a:spAutoFit/>
          </a:bodyPr>
          <a:lstStyle/>
          <a:p>
            <a:r>
              <a:rPr lang="en-US" sz="4400" b="1" dirty="0">
                <a:solidFill>
                  <a:schemeClr val="accent1"/>
                </a:solidFill>
              </a:rPr>
              <a:t>B</a:t>
            </a:r>
            <a:endParaRPr lang="en-US" sz="3200" b="1" i="1" dirty="0">
              <a:solidFill>
                <a:schemeClr val="accent1"/>
              </a:solidFill>
            </a:endParaRPr>
          </a:p>
        </p:txBody>
      </p:sp>
      <p:sp>
        <p:nvSpPr>
          <p:cNvPr id="34" name="Rectangle 33">
            <a:extLst>
              <a:ext uri="{FF2B5EF4-FFF2-40B4-BE49-F238E27FC236}">
                <a16:creationId xmlns:a16="http://schemas.microsoft.com/office/drawing/2014/main" id="{B82E0512-3126-0643-882A-86EF2A69BA9F}"/>
              </a:ext>
            </a:extLst>
          </p:cNvPr>
          <p:cNvSpPr/>
          <p:nvPr/>
        </p:nvSpPr>
        <p:spPr>
          <a:xfrm>
            <a:off x="4707479" y="3303219"/>
            <a:ext cx="511679" cy="769441"/>
          </a:xfrm>
          <a:prstGeom prst="rect">
            <a:avLst/>
          </a:prstGeom>
        </p:spPr>
        <p:txBody>
          <a:bodyPr wrap="none">
            <a:spAutoFit/>
          </a:bodyPr>
          <a:lstStyle/>
          <a:p>
            <a:r>
              <a:rPr lang="en-US" sz="4400" b="1" dirty="0">
                <a:solidFill>
                  <a:schemeClr val="accent1"/>
                </a:solidFill>
              </a:rPr>
              <a:t>C</a:t>
            </a:r>
            <a:endParaRPr lang="en-US" sz="3200" b="1" i="1" dirty="0">
              <a:solidFill>
                <a:schemeClr val="accent1"/>
              </a:solidFill>
            </a:endParaRPr>
          </a:p>
        </p:txBody>
      </p:sp>
      <p:cxnSp>
        <p:nvCxnSpPr>
          <p:cNvPr id="12" name="Straight Arrow Connector 11">
            <a:extLst>
              <a:ext uri="{FF2B5EF4-FFF2-40B4-BE49-F238E27FC236}">
                <a16:creationId xmlns:a16="http://schemas.microsoft.com/office/drawing/2014/main" id="{E101F60A-314B-0944-AD0F-5C34E648A5E1}"/>
              </a:ext>
            </a:extLst>
          </p:cNvPr>
          <p:cNvCxnSpPr>
            <a:cxnSpLocks/>
          </p:cNvCxnSpPr>
          <p:nvPr/>
        </p:nvCxnSpPr>
        <p:spPr>
          <a:xfrm flipH="1">
            <a:off x="6701143" y="2169994"/>
            <a:ext cx="605785" cy="1133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48CE79F-774F-CF4A-940A-6A3C3FDFA078}"/>
              </a:ext>
            </a:extLst>
          </p:cNvPr>
          <p:cNvSpPr/>
          <p:nvPr/>
        </p:nvSpPr>
        <p:spPr>
          <a:xfrm>
            <a:off x="6701143" y="502269"/>
            <a:ext cx="2142699" cy="18048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For a data point right here, which model produces a better predicted score?</a:t>
            </a:r>
          </a:p>
        </p:txBody>
      </p:sp>
    </p:spTree>
    <p:extLst>
      <p:ext uri="{BB962C8B-B14F-4D97-AF65-F5344CB8AC3E}">
        <p14:creationId xmlns:p14="http://schemas.microsoft.com/office/powerpoint/2010/main" val="3381768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Aggregating Error to Compare Models</a:t>
            </a:r>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761729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4579482"/>
            <a:ext cx="7886700" cy="1325563"/>
          </a:xfrm>
        </p:spPr>
        <p:txBody>
          <a:bodyPr>
            <a:normAutofit fontScale="90000"/>
          </a:bodyPr>
          <a:lstStyle/>
          <a:p>
            <a:r>
              <a:rPr lang="en-US" dirty="0">
                <a:solidFill>
                  <a:schemeClr val="accent2"/>
                </a:solidFill>
              </a:rPr>
              <a:t>Can you tell from the model fit how much of the variation in outcome is explained?</a:t>
            </a:r>
          </a:p>
        </p:txBody>
      </p:sp>
      <p:pic>
        <p:nvPicPr>
          <p:cNvPr id="4" name="Picture 3"/>
          <p:cNvPicPr>
            <a:picLocks noChangeAspect="1"/>
          </p:cNvPicPr>
          <p:nvPr/>
        </p:nvPicPr>
        <p:blipFill>
          <a:blip r:embed="rId3"/>
          <a:stretch>
            <a:fillRect/>
          </a:stretch>
        </p:blipFill>
        <p:spPr>
          <a:xfrm>
            <a:off x="1524906" y="3151369"/>
            <a:ext cx="6094187" cy="945650"/>
          </a:xfrm>
          <a:prstGeom prst="rect">
            <a:avLst/>
          </a:prstGeom>
        </p:spPr>
      </p:pic>
      <p:pic>
        <p:nvPicPr>
          <p:cNvPr id="6" name="Picture 5">
            <a:extLst>
              <a:ext uri="{FF2B5EF4-FFF2-40B4-BE49-F238E27FC236}">
                <a16:creationId xmlns:a16="http://schemas.microsoft.com/office/drawing/2014/main" id="{7D50AFF0-DEDD-1A46-81D9-C45F65112EEF}"/>
              </a:ext>
            </a:extLst>
          </p:cNvPr>
          <p:cNvPicPr>
            <a:picLocks noChangeAspect="1"/>
          </p:cNvPicPr>
          <p:nvPr/>
        </p:nvPicPr>
        <p:blipFill>
          <a:blip r:embed="rId4"/>
          <a:stretch>
            <a:fillRect/>
          </a:stretch>
        </p:blipFill>
        <p:spPr>
          <a:xfrm>
            <a:off x="3200400" y="5544408"/>
            <a:ext cx="457200" cy="482600"/>
          </a:xfrm>
          <a:prstGeom prst="rect">
            <a:avLst/>
          </a:prstGeom>
        </p:spPr>
      </p:pic>
      <p:pic>
        <p:nvPicPr>
          <p:cNvPr id="3" name="Picture 2">
            <a:extLst>
              <a:ext uri="{FF2B5EF4-FFF2-40B4-BE49-F238E27FC236}">
                <a16:creationId xmlns:a16="http://schemas.microsoft.com/office/drawing/2014/main" id="{5E731E6C-2B2D-6148-9E12-EB0691ABF918}"/>
              </a:ext>
            </a:extLst>
          </p:cNvPr>
          <p:cNvPicPr>
            <a:picLocks noChangeAspect="1"/>
          </p:cNvPicPr>
          <p:nvPr/>
        </p:nvPicPr>
        <p:blipFill>
          <a:blip r:embed="rId5"/>
          <a:stretch>
            <a:fillRect/>
          </a:stretch>
        </p:blipFill>
        <p:spPr>
          <a:xfrm>
            <a:off x="800100" y="551592"/>
            <a:ext cx="7543800" cy="279400"/>
          </a:xfrm>
          <a:prstGeom prst="rect">
            <a:avLst/>
          </a:prstGeom>
        </p:spPr>
      </p:pic>
      <p:pic>
        <p:nvPicPr>
          <p:cNvPr id="7" name="Picture 6">
            <a:extLst>
              <a:ext uri="{FF2B5EF4-FFF2-40B4-BE49-F238E27FC236}">
                <a16:creationId xmlns:a16="http://schemas.microsoft.com/office/drawing/2014/main" id="{279E3062-680D-5C49-B10A-37213EBE0258}"/>
              </a:ext>
            </a:extLst>
          </p:cNvPr>
          <p:cNvPicPr>
            <a:picLocks noChangeAspect="1"/>
          </p:cNvPicPr>
          <p:nvPr/>
        </p:nvPicPr>
        <p:blipFill>
          <a:blip r:embed="rId6"/>
          <a:stretch>
            <a:fillRect/>
          </a:stretch>
        </p:blipFill>
        <p:spPr>
          <a:xfrm>
            <a:off x="123029" y="1156710"/>
            <a:ext cx="8897942" cy="1804191"/>
          </a:xfrm>
          <a:prstGeom prst="rect">
            <a:avLst/>
          </a:prstGeom>
        </p:spPr>
      </p:pic>
    </p:spTree>
    <p:extLst>
      <p:ext uri="{BB962C8B-B14F-4D97-AF65-F5344CB8AC3E}">
        <p14:creationId xmlns:p14="http://schemas.microsoft.com/office/powerpoint/2010/main" val="1561534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AD742-A13F-7C4B-8E05-776DA61AD478}"/>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481E0E4-5F56-4D43-873E-692815CD9B05}"/>
              </a:ext>
            </a:extLst>
          </p:cNvPr>
          <p:cNvSpPr>
            <a:spLocks noGrp="1"/>
          </p:cNvSpPr>
          <p:nvPr>
            <p:ph type="subTitle" idx="1"/>
          </p:nvPr>
        </p:nvSpPr>
        <p:spPr/>
        <p:txBody>
          <a:bodyPr/>
          <a:lstStyle/>
          <a:p>
            <a:endParaRPr lang="en-US"/>
          </a:p>
        </p:txBody>
      </p:sp>
      <p:pic>
        <p:nvPicPr>
          <p:cNvPr id="5" name="slide.url=https://www.polleverywhere.com/multiple_choice_polls/hoEAVDbOMbUI5Slno8o7R">
            <a:extLst>
              <a:ext uri="{FF2B5EF4-FFF2-40B4-BE49-F238E27FC236}">
                <a16:creationId xmlns:a16="http://schemas.microsoft.com/office/drawing/2014/main" id="{8A9824C7-DE16-8742-8DD8-F15B17C76064}"/>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1810048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439653" y="2722433"/>
            <a:ext cx="7129005" cy="2062988"/>
          </a:xfrm>
          <a:prstGeom prst="rect">
            <a:avLst/>
          </a:prstGeom>
        </p:spPr>
        <p:txBody>
          <a:bodyPr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accent2"/>
                </a:solidFill>
              </a:rPr>
              <a:t>Run supernova() on both the </a:t>
            </a:r>
            <a:r>
              <a:rPr lang="en-US" sz="3200" dirty="0" err="1">
                <a:solidFill>
                  <a:schemeClr val="accent1"/>
                </a:solidFill>
              </a:rPr>
              <a:t>empty.model</a:t>
            </a:r>
            <a:r>
              <a:rPr lang="en-US" sz="3200" dirty="0">
                <a:solidFill>
                  <a:schemeClr val="accent1"/>
                </a:solidFill>
              </a:rPr>
              <a:t> </a:t>
            </a:r>
            <a:r>
              <a:rPr lang="en-US" sz="3200" dirty="0">
                <a:solidFill>
                  <a:schemeClr val="accent2"/>
                </a:solidFill>
              </a:rPr>
              <a:t>and the </a:t>
            </a:r>
            <a:r>
              <a:rPr lang="en-US" sz="3200" dirty="0" err="1">
                <a:solidFill>
                  <a:schemeClr val="accent1"/>
                </a:solidFill>
              </a:rPr>
              <a:t>respect.model</a:t>
            </a:r>
            <a:r>
              <a:rPr lang="en-US" sz="3200" dirty="0">
                <a:solidFill>
                  <a:schemeClr val="accent2"/>
                </a:solidFill>
              </a:rPr>
              <a:t>.</a:t>
            </a:r>
            <a:endParaRPr lang="en-US" sz="3200" dirty="0">
              <a:solidFill>
                <a:schemeClr val="accent1"/>
              </a:solidFill>
            </a:endParaRPr>
          </a:p>
        </p:txBody>
      </p:sp>
      <p:pic>
        <p:nvPicPr>
          <p:cNvPr id="4" name="Picture 3">
            <a:extLst>
              <a:ext uri="{FF2B5EF4-FFF2-40B4-BE49-F238E27FC236}">
                <a16:creationId xmlns:a16="http://schemas.microsoft.com/office/drawing/2014/main" id="{1DF997C7-EF0D-8F44-8051-ACC2910647CB}"/>
              </a:ext>
            </a:extLst>
          </p:cNvPr>
          <p:cNvPicPr>
            <a:picLocks noChangeAspect="1"/>
          </p:cNvPicPr>
          <p:nvPr/>
        </p:nvPicPr>
        <p:blipFill>
          <a:blip r:embed="rId3"/>
          <a:stretch>
            <a:fillRect/>
          </a:stretch>
        </p:blipFill>
        <p:spPr>
          <a:xfrm>
            <a:off x="4164275" y="4149756"/>
            <a:ext cx="815449" cy="635665"/>
          </a:xfrm>
          <a:prstGeom prst="rect">
            <a:avLst/>
          </a:prstGeom>
        </p:spPr>
      </p:pic>
    </p:spTree>
    <p:extLst>
      <p:ext uri="{BB962C8B-B14F-4D97-AF65-F5344CB8AC3E}">
        <p14:creationId xmlns:p14="http://schemas.microsoft.com/office/powerpoint/2010/main" val="1229756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FA8A96D-A153-0A4A-9554-693C663E16F4}"/>
              </a:ext>
            </a:extLst>
          </p:cNvPr>
          <p:cNvPicPr>
            <a:picLocks noChangeAspect="1"/>
          </p:cNvPicPr>
          <p:nvPr/>
        </p:nvPicPr>
        <p:blipFill>
          <a:blip r:embed="rId3"/>
          <a:stretch>
            <a:fillRect/>
          </a:stretch>
        </p:blipFill>
        <p:spPr>
          <a:xfrm>
            <a:off x="761840" y="3188323"/>
            <a:ext cx="5867400" cy="2514600"/>
          </a:xfrm>
          <a:prstGeom prst="rect">
            <a:avLst/>
          </a:prstGeom>
        </p:spPr>
      </p:pic>
      <p:pic>
        <p:nvPicPr>
          <p:cNvPr id="13" name="Picture 12">
            <a:extLst>
              <a:ext uri="{FF2B5EF4-FFF2-40B4-BE49-F238E27FC236}">
                <a16:creationId xmlns:a16="http://schemas.microsoft.com/office/drawing/2014/main" id="{F954592F-31F3-E24A-AFB0-A974C04BAA49}"/>
              </a:ext>
            </a:extLst>
          </p:cNvPr>
          <p:cNvPicPr>
            <a:picLocks noChangeAspect="1"/>
          </p:cNvPicPr>
          <p:nvPr/>
        </p:nvPicPr>
        <p:blipFill>
          <a:blip r:embed="rId4"/>
          <a:stretch>
            <a:fillRect/>
          </a:stretch>
        </p:blipFill>
        <p:spPr>
          <a:xfrm>
            <a:off x="716033" y="1237382"/>
            <a:ext cx="4953000" cy="1384300"/>
          </a:xfrm>
          <a:prstGeom prst="rect">
            <a:avLst/>
          </a:prstGeom>
        </p:spPr>
      </p:pic>
      <p:sp>
        <p:nvSpPr>
          <p:cNvPr id="2" name="Title 1"/>
          <p:cNvSpPr>
            <a:spLocks noGrp="1"/>
          </p:cNvSpPr>
          <p:nvPr>
            <p:ph type="title"/>
          </p:nvPr>
        </p:nvSpPr>
        <p:spPr>
          <a:xfrm>
            <a:off x="628650" y="82739"/>
            <a:ext cx="7886700" cy="1325563"/>
          </a:xfrm>
        </p:spPr>
        <p:txBody>
          <a:bodyPr/>
          <a:lstStyle/>
          <a:p>
            <a:r>
              <a:rPr lang="en-US" dirty="0"/>
              <a:t>Sum of Squares: Empty Model</a:t>
            </a:r>
          </a:p>
        </p:txBody>
      </p:sp>
      <p:sp>
        <p:nvSpPr>
          <p:cNvPr id="3" name="Rectangle 2"/>
          <p:cNvSpPr/>
          <p:nvPr/>
        </p:nvSpPr>
        <p:spPr>
          <a:xfrm>
            <a:off x="3458779" y="5388429"/>
            <a:ext cx="688679" cy="31449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248221" y="2333848"/>
            <a:ext cx="767444" cy="37929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4DB3516-A7E0-1C43-A6C2-451D63B5198B}"/>
              </a:ext>
            </a:extLst>
          </p:cNvPr>
          <p:cNvSpPr txBox="1"/>
          <p:nvPr/>
        </p:nvSpPr>
        <p:spPr>
          <a:xfrm>
            <a:off x="627528" y="5813520"/>
            <a:ext cx="6526143" cy="830997"/>
          </a:xfrm>
          <a:prstGeom prst="rect">
            <a:avLst/>
          </a:prstGeom>
          <a:noFill/>
        </p:spPr>
        <p:txBody>
          <a:bodyPr wrap="square" rtlCol="0">
            <a:spAutoFit/>
          </a:bodyPr>
          <a:lstStyle/>
          <a:p>
            <a:r>
              <a:rPr lang="en-US" sz="2400" dirty="0">
                <a:solidFill>
                  <a:schemeClr val="accent2"/>
                </a:solidFill>
              </a:rPr>
              <a:t>The rest of the course will involve getting gaining an intimate working understanding of this table. </a:t>
            </a:r>
          </a:p>
        </p:txBody>
      </p:sp>
      <p:sp>
        <p:nvSpPr>
          <p:cNvPr id="8" name="Rectangle 7">
            <a:extLst>
              <a:ext uri="{FF2B5EF4-FFF2-40B4-BE49-F238E27FC236}">
                <a16:creationId xmlns:a16="http://schemas.microsoft.com/office/drawing/2014/main" id="{8A82574A-7CBF-2D46-B644-745319BF1ECF}"/>
              </a:ext>
            </a:extLst>
          </p:cNvPr>
          <p:cNvSpPr/>
          <p:nvPr/>
        </p:nvSpPr>
        <p:spPr>
          <a:xfrm>
            <a:off x="627528" y="2689531"/>
            <a:ext cx="8113060" cy="3053195"/>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4CA7B1A-9A9E-7F41-810B-955CDDDAD616}"/>
              </a:ext>
            </a:extLst>
          </p:cNvPr>
          <p:cNvSpPr txBox="1"/>
          <p:nvPr/>
        </p:nvSpPr>
        <p:spPr>
          <a:xfrm>
            <a:off x="6416757" y="1044736"/>
            <a:ext cx="1195669" cy="461665"/>
          </a:xfrm>
          <a:prstGeom prst="rect">
            <a:avLst/>
          </a:prstGeom>
          <a:solidFill>
            <a:schemeClr val="accent1"/>
          </a:solidFill>
        </p:spPr>
        <p:txBody>
          <a:bodyPr wrap="square" rtlCol="0">
            <a:spAutoFit/>
          </a:bodyPr>
          <a:lstStyle/>
          <a:p>
            <a:pPr algn="ctr"/>
            <a:r>
              <a:rPr lang="en-US" sz="2400" dirty="0" err="1">
                <a:solidFill>
                  <a:schemeClr val="bg1"/>
                </a:solidFill>
              </a:rPr>
              <a:t>anova</a:t>
            </a:r>
            <a:r>
              <a:rPr lang="en-US" sz="2400" dirty="0">
                <a:solidFill>
                  <a:schemeClr val="bg1"/>
                </a:solidFill>
              </a:rPr>
              <a:t>()</a:t>
            </a:r>
          </a:p>
        </p:txBody>
      </p:sp>
      <p:sp>
        <p:nvSpPr>
          <p:cNvPr id="10" name="TextBox 9">
            <a:extLst>
              <a:ext uri="{FF2B5EF4-FFF2-40B4-BE49-F238E27FC236}">
                <a16:creationId xmlns:a16="http://schemas.microsoft.com/office/drawing/2014/main" id="{450ED424-9396-B446-BE7C-7980A75184E8}"/>
              </a:ext>
            </a:extLst>
          </p:cNvPr>
          <p:cNvSpPr txBox="1"/>
          <p:nvPr/>
        </p:nvSpPr>
        <p:spPr>
          <a:xfrm>
            <a:off x="6620433" y="2782059"/>
            <a:ext cx="1894917" cy="461665"/>
          </a:xfrm>
          <a:prstGeom prst="rect">
            <a:avLst/>
          </a:prstGeom>
          <a:solidFill>
            <a:schemeClr val="accent1"/>
          </a:solidFill>
        </p:spPr>
        <p:txBody>
          <a:bodyPr wrap="square" rtlCol="0">
            <a:spAutoFit/>
          </a:bodyPr>
          <a:lstStyle/>
          <a:p>
            <a:pPr algn="ctr"/>
            <a:r>
              <a:rPr lang="en-US" sz="2400" dirty="0" err="1">
                <a:solidFill>
                  <a:schemeClr val="bg1"/>
                </a:solidFill>
              </a:rPr>
              <a:t>superanova</a:t>
            </a:r>
            <a:r>
              <a:rPr lang="en-US" sz="2400" dirty="0">
                <a:solidFill>
                  <a:schemeClr val="bg1"/>
                </a:solidFill>
              </a:rPr>
              <a:t>()</a:t>
            </a:r>
          </a:p>
        </p:txBody>
      </p:sp>
      <p:pic>
        <p:nvPicPr>
          <p:cNvPr id="12" name="Picture 11">
            <a:extLst>
              <a:ext uri="{FF2B5EF4-FFF2-40B4-BE49-F238E27FC236}">
                <a16:creationId xmlns:a16="http://schemas.microsoft.com/office/drawing/2014/main" id="{6E6AD399-79AB-B945-9182-B2E7B3B8478C}"/>
              </a:ext>
            </a:extLst>
          </p:cNvPr>
          <p:cNvPicPr>
            <a:picLocks noChangeAspect="1"/>
          </p:cNvPicPr>
          <p:nvPr/>
        </p:nvPicPr>
        <p:blipFill>
          <a:blip r:embed="rId5"/>
          <a:stretch>
            <a:fillRect/>
          </a:stretch>
        </p:blipFill>
        <p:spPr>
          <a:xfrm>
            <a:off x="716033" y="1000974"/>
            <a:ext cx="2171700" cy="228600"/>
          </a:xfrm>
          <a:prstGeom prst="rect">
            <a:avLst/>
          </a:prstGeom>
        </p:spPr>
      </p:pic>
      <p:pic>
        <p:nvPicPr>
          <p:cNvPr id="14" name="Picture 13">
            <a:extLst>
              <a:ext uri="{FF2B5EF4-FFF2-40B4-BE49-F238E27FC236}">
                <a16:creationId xmlns:a16="http://schemas.microsoft.com/office/drawing/2014/main" id="{DE63E2E5-4D5B-8942-97E6-ABBD598A233C}"/>
              </a:ext>
            </a:extLst>
          </p:cNvPr>
          <p:cNvPicPr>
            <a:picLocks noChangeAspect="1"/>
          </p:cNvPicPr>
          <p:nvPr/>
        </p:nvPicPr>
        <p:blipFill>
          <a:blip r:embed="rId6"/>
          <a:stretch>
            <a:fillRect/>
          </a:stretch>
        </p:blipFill>
        <p:spPr>
          <a:xfrm>
            <a:off x="761840" y="2818277"/>
            <a:ext cx="2654300" cy="241300"/>
          </a:xfrm>
          <a:prstGeom prst="rect">
            <a:avLst/>
          </a:prstGeom>
        </p:spPr>
      </p:pic>
    </p:spTree>
    <p:extLst>
      <p:ext uri="{BB962C8B-B14F-4D97-AF65-F5344CB8AC3E}">
        <p14:creationId xmlns:p14="http://schemas.microsoft.com/office/powerpoint/2010/main" val="3130770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400" dirty="0"/>
              <a:t>Adding an Explanatory Variable to the Model (Continued)</a:t>
            </a:r>
          </a:p>
        </p:txBody>
      </p:sp>
      <p:sp>
        <p:nvSpPr>
          <p:cNvPr id="3" name="Subtitle 2"/>
          <p:cNvSpPr>
            <a:spLocks noGrp="1"/>
          </p:cNvSpPr>
          <p:nvPr>
            <p:ph type="subTitle" idx="1"/>
          </p:nvPr>
        </p:nvSpPr>
        <p:spPr/>
        <p:txBody>
          <a:bodyPr/>
          <a:lstStyle/>
          <a:p>
            <a:r>
              <a:rPr lang="en-US" dirty="0"/>
              <a:t>Psych 100A Spring 2019</a:t>
            </a:r>
          </a:p>
          <a:p>
            <a:r>
              <a:rPr lang="en-US" dirty="0"/>
              <a:t>Prof. Jim Stigler</a:t>
            </a:r>
          </a:p>
        </p:txBody>
      </p:sp>
    </p:spTree>
    <p:extLst>
      <p:ext uri="{BB962C8B-B14F-4D97-AF65-F5344CB8AC3E}">
        <p14:creationId xmlns:p14="http://schemas.microsoft.com/office/powerpoint/2010/main" val="6888042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4F856F6E-8EE2-A449-AD0B-D562FD08E283}"/>
              </a:ext>
            </a:extLst>
          </p:cNvPr>
          <p:cNvPicPr>
            <a:picLocks noChangeAspect="1"/>
          </p:cNvPicPr>
          <p:nvPr/>
        </p:nvPicPr>
        <p:blipFill>
          <a:blip r:embed="rId3"/>
          <a:stretch>
            <a:fillRect/>
          </a:stretch>
        </p:blipFill>
        <p:spPr>
          <a:xfrm>
            <a:off x="325465" y="4300438"/>
            <a:ext cx="5086645" cy="2179991"/>
          </a:xfrm>
          <a:prstGeom prst="rect">
            <a:avLst/>
          </a:prstGeom>
        </p:spPr>
      </p:pic>
      <p:pic>
        <p:nvPicPr>
          <p:cNvPr id="8" name="Picture 7">
            <a:extLst>
              <a:ext uri="{FF2B5EF4-FFF2-40B4-BE49-F238E27FC236}">
                <a16:creationId xmlns:a16="http://schemas.microsoft.com/office/drawing/2014/main" id="{5134DC6C-FAD5-974F-A4E5-697B87712BE7}"/>
              </a:ext>
            </a:extLst>
          </p:cNvPr>
          <p:cNvPicPr>
            <a:picLocks noChangeAspect="1"/>
          </p:cNvPicPr>
          <p:nvPr/>
        </p:nvPicPr>
        <p:blipFill>
          <a:blip r:embed="rId4"/>
          <a:stretch>
            <a:fillRect/>
          </a:stretch>
        </p:blipFill>
        <p:spPr>
          <a:xfrm>
            <a:off x="393530" y="1620649"/>
            <a:ext cx="5974758" cy="2276098"/>
          </a:xfrm>
          <a:prstGeom prst="rect">
            <a:avLst/>
          </a:prstGeom>
        </p:spPr>
      </p:pic>
      <p:sp>
        <p:nvSpPr>
          <p:cNvPr id="20" name="Rectangle 19">
            <a:extLst>
              <a:ext uri="{FF2B5EF4-FFF2-40B4-BE49-F238E27FC236}">
                <a16:creationId xmlns:a16="http://schemas.microsoft.com/office/drawing/2014/main" id="{061BB228-5BE0-9940-8516-8B5F0846DCA8}"/>
              </a:ext>
            </a:extLst>
          </p:cNvPr>
          <p:cNvSpPr/>
          <p:nvPr/>
        </p:nvSpPr>
        <p:spPr>
          <a:xfrm>
            <a:off x="2673199" y="6229084"/>
            <a:ext cx="549176" cy="26228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2A83DDEE-68D3-084B-8ADD-A088963AE55E}"/>
              </a:ext>
            </a:extLst>
          </p:cNvPr>
          <p:cNvPicPr>
            <a:picLocks noChangeAspect="1"/>
          </p:cNvPicPr>
          <p:nvPr/>
        </p:nvPicPr>
        <p:blipFill>
          <a:blip r:embed="rId5"/>
          <a:stretch>
            <a:fillRect/>
          </a:stretch>
        </p:blipFill>
        <p:spPr>
          <a:xfrm>
            <a:off x="369083" y="4042147"/>
            <a:ext cx="2654300" cy="241300"/>
          </a:xfrm>
          <a:prstGeom prst="rect">
            <a:avLst/>
          </a:prstGeom>
        </p:spPr>
      </p:pic>
      <p:sp>
        <p:nvSpPr>
          <p:cNvPr id="2" name="Title 1"/>
          <p:cNvSpPr>
            <a:spLocks noGrp="1"/>
          </p:cNvSpPr>
          <p:nvPr>
            <p:ph type="title"/>
          </p:nvPr>
        </p:nvSpPr>
        <p:spPr/>
        <p:txBody>
          <a:bodyPr>
            <a:normAutofit/>
          </a:bodyPr>
          <a:lstStyle/>
          <a:p>
            <a:r>
              <a:rPr lang="en-US" sz="4000" dirty="0"/>
              <a:t>Sum of Squares: Two-Group Model</a:t>
            </a:r>
          </a:p>
        </p:txBody>
      </p:sp>
      <p:cxnSp>
        <p:nvCxnSpPr>
          <p:cNvPr id="36" name="Straight Arrow Connector 35">
            <a:extLst>
              <a:ext uri="{FF2B5EF4-FFF2-40B4-BE49-F238E27FC236}">
                <a16:creationId xmlns:a16="http://schemas.microsoft.com/office/drawing/2014/main" id="{51B9F1A4-36CC-204A-BDB9-BD71B94736FB}"/>
              </a:ext>
            </a:extLst>
          </p:cNvPr>
          <p:cNvCxnSpPr>
            <a:cxnSpLocks/>
          </p:cNvCxnSpPr>
          <p:nvPr/>
        </p:nvCxnSpPr>
        <p:spPr>
          <a:xfrm>
            <a:off x="3380909" y="3055754"/>
            <a:ext cx="4254946" cy="1219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01ADFF1-77D9-2F4C-A607-C4DF3C1A19D5}"/>
              </a:ext>
            </a:extLst>
          </p:cNvPr>
          <p:cNvCxnSpPr>
            <a:cxnSpLocks/>
          </p:cNvCxnSpPr>
          <p:nvPr/>
        </p:nvCxnSpPr>
        <p:spPr>
          <a:xfrm>
            <a:off x="3380909" y="3298371"/>
            <a:ext cx="3470523" cy="994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52BA0A3F-8547-C94C-8368-5ECB1D224BF9}"/>
              </a:ext>
            </a:extLst>
          </p:cNvPr>
          <p:cNvGrpSpPr/>
          <p:nvPr/>
        </p:nvGrpSpPr>
        <p:grpSpPr>
          <a:xfrm>
            <a:off x="6096629" y="3677417"/>
            <a:ext cx="2104422" cy="1094371"/>
            <a:chOff x="2490838" y="4674039"/>
            <a:chExt cx="2104422" cy="1094371"/>
          </a:xfrm>
        </p:grpSpPr>
        <p:cxnSp>
          <p:nvCxnSpPr>
            <p:cNvPr id="40" name="Straight Connector 39">
              <a:extLst>
                <a:ext uri="{FF2B5EF4-FFF2-40B4-BE49-F238E27FC236}">
                  <a16:creationId xmlns:a16="http://schemas.microsoft.com/office/drawing/2014/main" id="{2F804834-2B2E-744E-97EB-6F5138B4595D}"/>
                </a:ext>
              </a:extLst>
            </p:cNvPr>
            <p:cNvCxnSpPr/>
            <p:nvPr/>
          </p:nvCxnSpPr>
          <p:spPr>
            <a:xfrm>
              <a:off x="4390158" y="5173469"/>
              <a:ext cx="0" cy="594941"/>
            </a:xfrm>
            <a:prstGeom prst="line">
              <a:avLst/>
            </a:prstGeom>
            <a:ln w="41275">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20E82EF-CC7A-0743-8987-FCB26C74561D}"/>
                </a:ext>
              </a:extLst>
            </p:cNvPr>
            <p:cNvCxnSpPr/>
            <p:nvPr/>
          </p:nvCxnSpPr>
          <p:spPr>
            <a:xfrm>
              <a:off x="3700258" y="5164747"/>
              <a:ext cx="0" cy="603662"/>
            </a:xfrm>
            <a:prstGeom prst="line">
              <a:avLst/>
            </a:prstGeom>
            <a:ln w="41275">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4BBEA0D3-C505-7446-983D-52E39C13D57C}"/>
                </a:ext>
              </a:extLst>
            </p:cNvPr>
            <p:cNvSpPr/>
            <p:nvPr/>
          </p:nvSpPr>
          <p:spPr>
            <a:xfrm>
              <a:off x="2490838" y="5200363"/>
              <a:ext cx="430690" cy="4306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AD7F3642-4CF3-B640-9F9C-AFFE06621698}"/>
                </a:ext>
              </a:extLst>
            </p:cNvPr>
            <p:cNvCxnSpPr/>
            <p:nvPr/>
          </p:nvCxnSpPr>
          <p:spPr>
            <a:xfrm flipV="1">
              <a:off x="2802988" y="5344566"/>
              <a:ext cx="885306" cy="697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DC41E8E-CEC2-2A40-830B-E253A9A37BEA}"/>
                </a:ext>
              </a:extLst>
            </p:cNvPr>
            <p:cNvCxnSpPr>
              <a:cxnSpLocks/>
            </p:cNvCxnSpPr>
            <p:nvPr/>
          </p:nvCxnSpPr>
          <p:spPr>
            <a:xfrm>
              <a:off x="3774037" y="5342815"/>
              <a:ext cx="616121" cy="0"/>
            </a:xfrm>
            <a:prstGeom prst="straightConnector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981E4976-2F33-9048-9FFB-FF868A3F977B}"/>
                    </a:ext>
                  </a:extLst>
                </p:cNvPr>
                <p:cNvSpPr txBox="1"/>
                <p:nvPr/>
              </p:nvSpPr>
              <p:spPr>
                <a:xfrm>
                  <a:off x="4196592" y="4687486"/>
                  <a:ext cx="398668" cy="4284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solidFill>
                                  <a:schemeClr val="accent1"/>
                                </a:solidFill>
                                <a:latin typeface="Cambria Math" panose="02040503050406030204" pitchFamily="18" charset="0"/>
                              </a:rPr>
                            </m:ctrlPr>
                          </m:accPr>
                          <m:e>
                            <m:r>
                              <a:rPr lang="en-US" sz="3200" b="0" i="1" smtClean="0">
                                <a:solidFill>
                                  <a:schemeClr val="accent1"/>
                                </a:solidFill>
                                <a:latin typeface="Cambria Math" charset="0"/>
                              </a:rPr>
                              <m:t>𝑌</m:t>
                            </m:r>
                          </m:e>
                        </m:acc>
                      </m:oMath>
                    </m:oMathPara>
                  </a14:m>
                  <a:endParaRPr lang="en-US" sz="3200" dirty="0">
                    <a:solidFill>
                      <a:schemeClr val="accent1"/>
                    </a:solidFill>
                  </a:endParaRPr>
                </a:p>
              </p:txBody>
            </p:sp>
          </mc:Choice>
          <mc:Fallback xmlns="">
            <p:sp>
              <p:nvSpPr>
                <p:cNvPr id="45" name="TextBox 44">
                  <a:extLst>
                    <a:ext uri="{FF2B5EF4-FFF2-40B4-BE49-F238E27FC236}">
                      <a16:creationId xmlns:a16="http://schemas.microsoft.com/office/drawing/2014/main" id="{981E4976-2F33-9048-9FFB-FF868A3F977B}"/>
                    </a:ext>
                  </a:extLst>
                </p:cNvPr>
                <p:cNvSpPr txBox="1">
                  <a:spLocks noRot="1" noChangeAspect="1" noMove="1" noResize="1" noEditPoints="1" noAdjustHandles="1" noChangeArrowheads="1" noChangeShapeType="1" noTextEdit="1"/>
                </p:cNvSpPr>
                <p:nvPr/>
              </p:nvSpPr>
              <p:spPr>
                <a:xfrm>
                  <a:off x="4196592" y="4687486"/>
                  <a:ext cx="398668" cy="428452"/>
                </a:xfrm>
                <a:prstGeom prst="rect">
                  <a:avLst/>
                </a:prstGeom>
                <a:blipFill>
                  <a:blip r:embed="rId6"/>
                  <a:stretch>
                    <a:fillRect l="-9375" r="-15625" b="-323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8E52CAC-F551-F745-BD14-A97B588E234E}"/>
                    </a:ext>
                  </a:extLst>
                </p:cNvPr>
                <p:cNvSpPr txBox="1"/>
                <p:nvPr/>
              </p:nvSpPr>
              <p:spPr>
                <a:xfrm>
                  <a:off x="3485941" y="4674039"/>
                  <a:ext cx="544123" cy="5981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solidFill>
                                  <a:schemeClr val="accent2"/>
                                </a:solidFill>
                                <a:latin typeface="Cambria Math" panose="02040503050406030204" pitchFamily="18" charset="0"/>
                              </a:rPr>
                            </m:ctrlPr>
                          </m:accPr>
                          <m:e>
                            <m:r>
                              <a:rPr lang="en-US" sz="3200" b="0" i="1" smtClean="0">
                                <a:solidFill>
                                  <a:schemeClr val="accent2"/>
                                </a:solidFill>
                                <a:latin typeface="Cambria Math" panose="02040503050406030204" pitchFamily="18" charset="0"/>
                              </a:rPr>
                              <m:t>𝑌</m:t>
                            </m:r>
                          </m:e>
                        </m:acc>
                      </m:oMath>
                    </m:oMathPara>
                  </a14:m>
                  <a:endParaRPr lang="en-US" sz="3200" dirty="0">
                    <a:solidFill>
                      <a:schemeClr val="accent2"/>
                    </a:solidFill>
                  </a:endParaRPr>
                </a:p>
              </p:txBody>
            </p:sp>
          </mc:Choice>
          <mc:Fallback xmlns="">
            <p:sp>
              <p:nvSpPr>
                <p:cNvPr id="46" name="TextBox 45">
                  <a:extLst>
                    <a:ext uri="{FF2B5EF4-FFF2-40B4-BE49-F238E27FC236}">
                      <a16:creationId xmlns:a16="http://schemas.microsoft.com/office/drawing/2014/main" id="{18E52CAC-F551-F745-BD14-A97B588E234E}"/>
                    </a:ext>
                  </a:extLst>
                </p:cNvPr>
                <p:cNvSpPr txBox="1">
                  <a:spLocks noRot="1" noChangeAspect="1" noMove="1" noResize="1" noEditPoints="1" noAdjustHandles="1" noChangeArrowheads="1" noChangeShapeType="1" noTextEdit="1"/>
                </p:cNvSpPr>
                <p:nvPr/>
              </p:nvSpPr>
              <p:spPr>
                <a:xfrm>
                  <a:off x="3485941" y="4674039"/>
                  <a:ext cx="544123" cy="598177"/>
                </a:xfrm>
                <a:prstGeom prst="rect">
                  <a:avLst/>
                </a:prstGeom>
                <a:blipFill>
                  <a:blip r:embed="rId7"/>
                  <a:stretch>
                    <a:fillRect t="-8333"/>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4680B075-0850-1C40-AF00-9006090E3217}"/>
                </a:ext>
              </a:extLst>
            </p:cNvPr>
            <p:cNvCxnSpPr>
              <a:cxnSpLocks/>
            </p:cNvCxnSpPr>
            <p:nvPr/>
          </p:nvCxnSpPr>
          <p:spPr>
            <a:xfrm flipV="1">
              <a:off x="2862258" y="5511954"/>
              <a:ext cx="1527900" cy="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0" name="Straight Arrow Connector 49">
            <a:extLst>
              <a:ext uri="{FF2B5EF4-FFF2-40B4-BE49-F238E27FC236}">
                <a16:creationId xmlns:a16="http://schemas.microsoft.com/office/drawing/2014/main" id="{38BE6829-B4E8-CB44-B2AB-2A934B87244D}"/>
              </a:ext>
            </a:extLst>
          </p:cNvPr>
          <p:cNvCxnSpPr>
            <a:cxnSpLocks/>
            <a:stCxn id="8" idx="2"/>
          </p:cNvCxnSpPr>
          <p:nvPr/>
        </p:nvCxnSpPr>
        <p:spPr>
          <a:xfrm>
            <a:off x="3380909" y="3896747"/>
            <a:ext cx="3684840" cy="573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49F91DDC-6560-2C4A-97B3-1EF70A726A17}"/>
              </a:ext>
            </a:extLst>
          </p:cNvPr>
          <p:cNvPicPr>
            <a:picLocks noChangeAspect="1"/>
          </p:cNvPicPr>
          <p:nvPr/>
        </p:nvPicPr>
        <p:blipFill>
          <a:blip r:embed="rId8"/>
          <a:stretch>
            <a:fillRect/>
          </a:stretch>
        </p:blipFill>
        <p:spPr>
          <a:xfrm>
            <a:off x="325465" y="1318446"/>
            <a:ext cx="2908300" cy="228600"/>
          </a:xfrm>
          <a:prstGeom prst="rect">
            <a:avLst/>
          </a:prstGeom>
        </p:spPr>
      </p:pic>
      <p:sp>
        <p:nvSpPr>
          <p:cNvPr id="28" name="Rectangle 27">
            <a:extLst>
              <a:ext uri="{FF2B5EF4-FFF2-40B4-BE49-F238E27FC236}">
                <a16:creationId xmlns:a16="http://schemas.microsoft.com/office/drawing/2014/main" id="{28F0F7F0-1069-8946-9C91-5E2C2E69323D}"/>
              </a:ext>
            </a:extLst>
          </p:cNvPr>
          <p:cNvSpPr/>
          <p:nvPr/>
        </p:nvSpPr>
        <p:spPr>
          <a:xfrm>
            <a:off x="2778325" y="3619335"/>
            <a:ext cx="549176" cy="26228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42538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4E88E3-08ED-234B-BADC-6E318EF63963}"/>
              </a:ext>
            </a:extLst>
          </p:cNvPr>
          <p:cNvPicPr>
            <a:picLocks noChangeAspect="1"/>
          </p:cNvPicPr>
          <p:nvPr/>
        </p:nvPicPr>
        <p:blipFill>
          <a:blip r:embed="rId3"/>
          <a:stretch>
            <a:fillRect/>
          </a:stretch>
        </p:blipFill>
        <p:spPr>
          <a:xfrm>
            <a:off x="531340" y="539016"/>
            <a:ext cx="8270373" cy="2083139"/>
          </a:xfrm>
          <a:prstGeom prst="rect">
            <a:avLst/>
          </a:prstGeom>
        </p:spPr>
      </p:pic>
      <p:grpSp>
        <p:nvGrpSpPr>
          <p:cNvPr id="14" name="Group 13"/>
          <p:cNvGrpSpPr/>
          <p:nvPr/>
        </p:nvGrpSpPr>
        <p:grpSpPr>
          <a:xfrm>
            <a:off x="1428750" y="3069711"/>
            <a:ext cx="6041571" cy="1942140"/>
            <a:chOff x="2473779" y="3946980"/>
            <a:chExt cx="6041571" cy="1942140"/>
          </a:xfrm>
        </p:grpSpPr>
        <p:sp>
          <p:nvSpPr>
            <p:cNvPr id="3" name="Rectangle 2"/>
            <p:cNvSpPr/>
            <p:nvPr/>
          </p:nvSpPr>
          <p:spPr>
            <a:xfrm>
              <a:off x="3437164" y="4958391"/>
              <a:ext cx="5078186" cy="930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SS Total</a:t>
              </a:r>
            </a:p>
          </p:txBody>
        </p:sp>
        <p:sp>
          <p:nvSpPr>
            <p:cNvPr id="4" name="Rectangle 3"/>
            <p:cNvSpPr/>
            <p:nvPr/>
          </p:nvSpPr>
          <p:spPr>
            <a:xfrm>
              <a:off x="3437164" y="3946980"/>
              <a:ext cx="1453243" cy="9307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SS Model</a:t>
              </a:r>
            </a:p>
          </p:txBody>
        </p:sp>
        <p:sp>
          <p:nvSpPr>
            <p:cNvPr id="5" name="Rectangle 4"/>
            <p:cNvSpPr/>
            <p:nvPr/>
          </p:nvSpPr>
          <p:spPr>
            <a:xfrm>
              <a:off x="4890407" y="3946980"/>
              <a:ext cx="3624943" cy="93072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solidFill>
                </a:rPr>
                <a:t>SS Error</a:t>
              </a:r>
            </a:p>
          </p:txBody>
        </p:sp>
        <p:sp>
          <p:nvSpPr>
            <p:cNvPr id="6" name="TextBox 5"/>
            <p:cNvSpPr txBox="1"/>
            <p:nvPr/>
          </p:nvSpPr>
          <p:spPr>
            <a:xfrm>
              <a:off x="2473779" y="5100589"/>
              <a:ext cx="856325" cy="707886"/>
            </a:xfrm>
            <a:prstGeom prst="rect">
              <a:avLst/>
            </a:prstGeom>
            <a:noFill/>
          </p:spPr>
          <p:txBody>
            <a:bodyPr wrap="none" rtlCol="0">
              <a:spAutoFit/>
            </a:bodyPr>
            <a:lstStyle/>
            <a:p>
              <a:r>
                <a:rPr lang="en-US" sz="2000" b="1" dirty="0"/>
                <a:t>Empty</a:t>
              </a:r>
            </a:p>
            <a:p>
              <a:r>
                <a:rPr lang="en-US" sz="2000" b="1" dirty="0"/>
                <a:t>Model</a:t>
              </a:r>
            </a:p>
          </p:txBody>
        </p:sp>
        <p:sp>
          <p:nvSpPr>
            <p:cNvPr id="7" name="TextBox 6"/>
            <p:cNvSpPr txBox="1"/>
            <p:nvPr/>
          </p:nvSpPr>
          <p:spPr>
            <a:xfrm>
              <a:off x="2473779" y="4088180"/>
              <a:ext cx="856325" cy="707886"/>
            </a:xfrm>
            <a:prstGeom prst="rect">
              <a:avLst/>
            </a:prstGeom>
            <a:noFill/>
          </p:spPr>
          <p:txBody>
            <a:bodyPr wrap="none" rtlCol="0">
              <a:spAutoFit/>
            </a:bodyPr>
            <a:lstStyle/>
            <a:p>
              <a:r>
                <a:rPr lang="en-US" sz="2000" b="1" dirty="0"/>
                <a:t>Group</a:t>
              </a:r>
            </a:p>
            <a:p>
              <a:r>
                <a:rPr lang="en-US" sz="2000" b="1" dirty="0"/>
                <a:t>Model</a:t>
              </a:r>
            </a:p>
          </p:txBody>
        </p:sp>
      </p:grpSp>
      <p:sp>
        <p:nvSpPr>
          <p:cNvPr id="10" name="Title 1"/>
          <p:cNvSpPr txBox="1">
            <a:spLocks/>
          </p:cNvSpPr>
          <p:nvPr/>
        </p:nvSpPr>
        <p:spPr>
          <a:xfrm>
            <a:off x="734786" y="5375731"/>
            <a:ext cx="7650397" cy="930729"/>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accent2"/>
                </a:solidFill>
              </a:rPr>
              <a:t>Which part represents unexplained error from the empty model?</a:t>
            </a:r>
            <a:endParaRPr lang="en-US" sz="2400" dirty="0">
              <a:solidFill>
                <a:schemeClr val="accent2"/>
              </a:solidFill>
            </a:endParaRPr>
          </a:p>
        </p:txBody>
      </p:sp>
      <p:sp>
        <p:nvSpPr>
          <p:cNvPr id="15" name="Rectangle 14"/>
          <p:cNvSpPr/>
          <p:nvPr/>
        </p:nvSpPr>
        <p:spPr>
          <a:xfrm>
            <a:off x="3801112" y="2226528"/>
            <a:ext cx="849086" cy="39562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F9F1D3A-A8D1-1342-AD68-AEC783883B28}"/>
              </a:ext>
            </a:extLst>
          </p:cNvPr>
          <p:cNvPicPr>
            <a:picLocks noChangeAspect="1"/>
          </p:cNvPicPr>
          <p:nvPr/>
        </p:nvPicPr>
        <p:blipFill>
          <a:blip r:embed="rId4"/>
          <a:stretch>
            <a:fillRect/>
          </a:stretch>
        </p:blipFill>
        <p:spPr>
          <a:xfrm>
            <a:off x="6535271" y="5905503"/>
            <a:ext cx="457200" cy="482600"/>
          </a:xfrm>
          <a:prstGeom prst="rect">
            <a:avLst/>
          </a:prstGeom>
        </p:spPr>
      </p:pic>
    </p:spTree>
    <p:extLst>
      <p:ext uri="{BB962C8B-B14F-4D97-AF65-F5344CB8AC3E}">
        <p14:creationId xmlns:p14="http://schemas.microsoft.com/office/powerpoint/2010/main" val="23455934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30916-7157-8B44-8E19-8CD65DFAA315}"/>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51DA8A1-365C-D145-94DD-C3E0553828FC}"/>
              </a:ext>
            </a:extLst>
          </p:cNvPr>
          <p:cNvSpPr>
            <a:spLocks noGrp="1"/>
          </p:cNvSpPr>
          <p:nvPr>
            <p:ph type="subTitle" idx="1"/>
          </p:nvPr>
        </p:nvSpPr>
        <p:spPr/>
        <p:txBody>
          <a:bodyPr/>
          <a:lstStyle/>
          <a:p>
            <a:endParaRPr lang="en-US"/>
          </a:p>
        </p:txBody>
      </p:sp>
      <p:pic>
        <p:nvPicPr>
          <p:cNvPr id="5" name="slide.url=https://www.polleverywhere.com/multiple_choice_polls/4H7Ex0IXMU4V8I9mjhBVu">
            <a:extLst>
              <a:ext uri="{FF2B5EF4-FFF2-40B4-BE49-F238E27FC236}">
                <a16:creationId xmlns:a16="http://schemas.microsoft.com/office/drawing/2014/main" id="{937BCA9C-EE47-6E4E-A2E9-24DD8A5AC306}"/>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4248037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403333" y="3126861"/>
            <a:ext cx="6041571" cy="1942140"/>
            <a:chOff x="2473779" y="3946980"/>
            <a:chExt cx="6041571" cy="1942140"/>
          </a:xfrm>
        </p:grpSpPr>
        <p:sp>
          <p:nvSpPr>
            <p:cNvPr id="3" name="Rectangle 2"/>
            <p:cNvSpPr/>
            <p:nvPr/>
          </p:nvSpPr>
          <p:spPr>
            <a:xfrm>
              <a:off x="3437164" y="4958391"/>
              <a:ext cx="5078186" cy="930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SS Total</a:t>
              </a:r>
            </a:p>
          </p:txBody>
        </p:sp>
        <p:sp>
          <p:nvSpPr>
            <p:cNvPr id="4" name="Rectangle 3"/>
            <p:cNvSpPr/>
            <p:nvPr/>
          </p:nvSpPr>
          <p:spPr>
            <a:xfrm>
              <a:off x="3437164" y="3946980"/>
              <a:ext cx="1453243" cy="9307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SS Model</a:t>
              </a:r>
            </a:p>
          </p:txBody>
        </p:sp>
        <p:sp>
          <p:nvSpPr>
            <p:cNvPr id="5" name="Rectangle 4"/>
            <p:cNvSpPr/>
            <p:nvPr/>
          </p:nvSpPr>
          <p:spPr>
            <a:xfrm>
              <a:off x="4890407" y="3946980"/>
              <a:ext cx="3624943" cy="93072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solidFill>
                </a:rPr>
                <a:t>SS Error</a:t>
              </a:r>
            </a:p>
          </p:txBody>
        </p:sp>
        <p:sp>
          <p:nvSpPr>
            <p:cNvPr id="6" name="TextBox 5"/>
            <p:cNvSpPr txBox="1"/>
            <p:nvPr/>
          </p:nvSpPr>
          <p:spPr>
            <a:xfrm>
              <a:off x="2473779" y="5100589"/>
              <a:ext cx="856325" cy="707886"/>
            </a:xfrm>
            <a:prstGeom prst="rect">
              <a:avLst/>
            </a:prstGeom>
            <a:noFill/>
          </p:spPr>
          <p:txBody>
            <a:bodyPr wrap="none" rtlCol="0">
              <a:spAutoFit/>
            </a:bodyPr>
            <a:lstStyle/>
            <a:p>
              <a:r>
                <a:rPr lang="en-US" sz="2000" b="1" dirty="0"/>
                <a:t>Empty</a:t>
              </a:r>
            </a:p>
            <a:p>
              <a:r>
                <a:rPr lang="en-US" sz="2000" b="1" dirty="0"/>
                <a:t>Model</a:t>
              </a:r>
            </a:p>
          </p:txBody>
        </p:sp>
        <p:sp>
          <p:nvSpPr>
            <p:cNvPr id="7" name="TextBox 6"/>
            <p:cNvSpPr txBox="1"/>
            <p:nvPr/>
          </p:nvSpPr>
          <p:spPr>
            <a:xfrm>
              <a:off x="2473779" y="4088180"/>
              <a:ext cx="856325" cy="707886"/>
            </a:xfrm>
            <a:prstGeom prst="rect">
              <a:avLst/>
            </a:prstGeom>
            <a:noFill/>
          </p:spPr>
          <p:txBody>
            <a:bodyPr wrap="none" rtlCol="0">
              <a:spAutoFit/>
            </a:bodyPr>
            <a:lstStyle/>
            <a:p>
              <a:r>
                <a:rPr lang="en-US" sz="2000" b="1" dirty="0"/>
                <a:t>Group</a:t>
              </a:r>
            </a:p>
            <a:p>
              <a:r>
                <a:rPr lang="en-US" sz="2000" b="1" dirty="0"/>
                <a:t>Model</a:t>
              </a:r>
            </a:p>
          </p:txBody>
        </p:sp>
      </p:grpSp>
      <p:sp>
        <p:nvSpPr>
          <p:cNvPr id="10" name="Title 1"/>
          <p:cNvSpPr txBox="1">
            <a:spLocks/>
          </p:cNvSpPr>
          <p:nvPr/>
        </p:nvSpPr>
        <p:spPr>
          <a:xfrm>
            <a:off x="1465664" y="5447335"/>
            <a:ext cx="6369067" cy="943426"/>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solidFill>
                  <a:schemeClr val="accent2"/>
                </a:solidFill>
              </a:rPr>
              <a:t>Partitioning Sums of Squares</a:t>
            </a:r>
            <a:endParaRPr lang="en-US" sz="2400" dirty="0">
              <a:solidFill>
                <a:schemeClr val="accent2"/>
              </a:solidFill>
            </a:endParaRPr>
          </a:p>
        </p:txBody>
      </p:sp>
      <p:pic>
        <p:nvPicPr>
          <p:cNvPr id="11" name="Picture 10">
            <a:extLst>
              <a:ext uri="{FF2B5EF4-FFF2-40B4-BE49-F238E27FC236}">
                <a16:creationId xmlns:a16="http://schemas.microsoft.com/office/drawing/2014/main" id="{844B3E2F-FAF1-B749-A55E-4B0963A9641A}"/>
              </a:ext>
            </a:extLst>
          </p:cNvPr>
          <p:cNvPicPr>
            <a:picLocks noChangeAspect="1"/>
          </p:cNvPicPr>
          <p:nvPr/>
        </p:nvPicPr>
        <p:blipFill>
          <a:blip r:embed="rId3"/>
          <a:stretch>
            <a:fillRect/>
          </a:stretch>
        </p:blipFill>
        <p:spPr>
          <a:xfrm>
            <a:off x="531340" y="539016"/>
            <a:ext cx="8270373" cy="2083139"/>
          </a:xfrm>
          <a:prstGeom prst="rect">
            <a:avLst/>
          </a:prstGeom>
        </p:spPr>
      </p:pic>
      <p:sp>
        <p:nvSpPr>
          <p:cNvPr id="12" name="Rectangle 11">
            <a:extLst>
              <a:ext uri="{FF2B5EF4-FFF2-40B4-BE49-F238E27FC236}">
                <a16:creationId xmlns:a16="http://schemas.microsoft.com/office/drawing/2014/main" id="{6C40F780-B504-634E-A39C-A56400E70BC6}"/>
              </a:ext>
            </a:extLst>
          </p:cNvPr>
          <p:cNvSpPr/>
          <p:nvPr/>
        </p:nvSpPr>
        <p:spPr>
          <a:xfrm>
            <a:off x="3801112" y="2226528"/>
            <a:ext cx="849086" cy="39562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91513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testosterone: a three-group model</a:t>
            </a:r>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1957751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6B839-F51A-554C-9DA0-6B76B7F40B84}"/>
              </a:ext>
            </a:extLst>
          </p:cNvPr>
          <p:cNvSpPr>
            <a:spLocks noGrp="1"/>
          </p:cNvSpPr>
          <p:nvPr>
            <p:ph type="title"/>
          </p:nvPr>
        </p:nvSpPr>
        <p:spPr/>
        <p:txBody>
          <a:bodyPr/>
          <a:lstStyle/>
          <a:p>
            <a:r>
              <a:rPr lang="en-US" dirty="0"/>
              <a:t>Test3Group</a:t>
            </a:r>
          </a:p>
        </p:txBody>
      </p:sp>
      <p:pic>
        <p:nvPicPr>
          <p:cNvPr id="3" name="Picture 2">
            <a:extLst>
              <a:ext uri="{FF2B5EF4-FFF2-40B4-BE49-F238E27FC236}">
                <a16:creationId xmlns:a16="http://schemas.microsoft.com/office/drawing/2014/main" id="{47EE6BF9-8A95-D948-8515-D5F1341EE6BA}"/>
              </a:ext>
            </a:extLst>
          </p:cNvPr>
          <p:cNvPicPr>
            <a:picLocks noChangeAspect="1"/>
          </p:cNvPicPr>
          <p:nvPr/>
        </p:nvPicPr>
        <p:blipFill>
          <a:blip r:embed="rId3"/>
          <a:stretch>
            <a:fillRect/>
          </a:stretch>
        </p:blipFill>
        <p:spPr>
          <a:xfrm>
            <a:off x="628650" y="1690689"/>
            <a:ext cx="7946308" cy="3829050"/>
          </a:xfrm>
          <a:prstGeom prst="rect">
            <a:avLst/>
          </a:prstGeom>
        </p:spPr>
      </p:pic>
    </p:spTree>
    <p:extLst>
      <p:ext uri="{BB962C8B-B14F-4D97-AF65-F5344CB8AC3E}">
        <p14:creationId xmlns:p14="http://schemas.microsoft.com/office/powerpoint/2010/main" val="4419308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New Model </a:t>
            </a:r>
            <a:r>
              <a:rPr lang="en-US" sz="4000"/>
              <a:t>for spoon2.difference: </a:t>
            </a:r>
            <a:r>
              <a:rPr lang="en-US" sz="4000" dirty="0"/>
              <a:t>Test3Group</a:t>
            </a:r>
          </a:p>
        </p:txBody>
      </p:sp>
      <p:pic>
        <p:nvPicPr>
          <p:cNvPr id="5" name="Picture 4"/>
          <p:cNvPicPr>
            <a:picLocks noChangeAspect="1"/>
          </p:cNvPicPr>
          <p:nvPr/>
        </p:nvPicPr>
        <p:blipFill>
          <a:blip r:embed="rId3"/>
          <a:stretch>
            <a:fillRect/>
          </a:stretch>
        </p:blipFill>
        <p:spPr>
          <a:xfrm>
            <a:off x="1431026" y="1690689"/>
            <a:ext cx="6281947" cy="3901763"/>
          </a:xfrm>
          <a:prstGeom prst="rect">
            <a:avLst/>
          </a:prstGeom>
        </p:spPr>
      </p:pic>
      <p:pic>
        <p:nvPicPr>
          <p:cNvPr id="6" name="Picture 5">
            <a:extLst>
              <a:ext uri="{FF2B5EF4-FFF2-40B4-BE49-F238E27FC236}">
                <a16:creationId xmlns:a16="http://schemas.microsoft.com/office/drawing/2014/main" id="{8E7E950E-12BF-574C-8039-EDB286DEE932}"/>
              </a:ext>
            </a:extLst>
          </p:cNvPr>
          <p:cNvPicPr>
            <a:picLocks noChangeAspect="1"/>
          </p:cNvPicPr>
          <p:nvPr/>
        </p:nvPicPr>
        <p:blipFill>
          <a:blip r:embed="rId4"/>
          <a:stretch>
            <a:fillRect/>
          </a:stretch>
        </p:blipFill>
        <p:spPr>
          <a:xfrm>
            <a:off x="8058149" y="5592452"/>
            <a:ext cx="457200" cy="482600"/>
          </a:xfrm>
          <a:prstGeom prst="rect">
            <a:avLst/>
          </a:prstGeom>
        </p:spPr>
      </p:pic>
      <p:sp>
        <p:nvSpPr>
          <p:cNvPr id="7" name="Title 1">
            <a:extLst>
              <a:ext uri="{FF2B5EF4-FFF2-40B4-BE49-F238E27FC236}">
                <a16:creationId xmlns:a16="http://schemas.microsoft.com/office/drawing/2014/main" id="{89702BFF-848C-CC46-B02E-69F60548C1C7}"/>
              </a:ext>
            </a:extLst>
          </p:cNvPr>
          <p:cNvSpPr txBox="1">
            <a:spLocks/>
          </p:cNvSpPr>
          <p:nvPr/>
        </p:nvSpPr>
        <p:spPr>
          <a:xfrm>
            <a:off x="628650" y="5562145"/>
            <a:ext cx="7886700" cy="930729"/>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solidFill>
                  <a:schemeClr val="accent2"/>
                </a:solidFill>
              </a:rPr>
              <a:t>How would you write the model specification for the Test3Group model in GLM  notation?</a:t>
            </a:r>
          </a:p>
        </p:txBody>
      </p:sp>
    </p:spTree>
    <p:extLst>
      <p:ext uri="{BB962C8B-B14F-4D97-AF65-F5344CB8AC3E}">
        <p14:creationId xmlns:p14="http://schemas.microsoft.com/office/powerpoint/2010/main" val="33517986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5060E-5205-1F44-870B-8E847E9E18C5}"/>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CA563988-3DD0-1F41-A9D3-143DEDE88011}"/>
              </a:ext>
            </a:extLst>
          </p:cNvPr>
          <p:cNvSpPr>
            <a:spLocks noGrp="1"/>
          </p:cNvSpPr>
          <p:nvPr>
            <p:ph type="subTitle" idx="1"/>
          </p:nvPr>
        </p:nvSpPr>
        <p:spPr/>
        <p:txBody>
          <a:bodyPr/>
          <a:lstStyle/>
          <a:p>
            <a:endParaRPr lang="en-US"/>
          </a:p>
        </p:txBody>
      </p:sp>
      <p:pic>
        <p:nvPicPr>
          <p:cNvPr id="5" name="slide.url=https://www.polleverywhere.com/multiple_choice_polls/FQv0VawboBR3KwOCdIwuc">
            <a:extLst>
              <a:ext uri="{FF2B5EF4-FFF2-40B4-BE49-F238E27FC236}">
                <a16:creationId xmlns:a16="http://schemas.microsoft.com/office/drawing/2014/main" id="{526C0993-391E-C94E-AA49-6A3635971327}"/>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1959740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28649" y="1292677"/>
            <a:ext cx="8157097" cy="2299607"/>
          </a:xfrm>
          <a:prstGeom prst="rect">
            <a:avLst/>
          </a:prstGeom>
        </p:spPr>
      </p:pic>
      <p:sp>
        <p:nvSpPr>
          <p:cNvPr id="5" name="Title 4"/>
          <p:cNvSpPr>
            <a:spLocks noGrp="1"/>
          </p:cNvSpPr>
          <p:nvPr>
            <p:ph type="title"/>
          </p:nvPr>
        </p:nvSpPr>
        <p:spPr/>
        <p:txBody>
          <a:bodyPr/>
          <a:lstStyle/>
          <a:p>
            <a:r>
              <a:rPr lang="en-US" dirty="0"/>
              <a:t>Test3Group Model</a:t>
            </a:r>
          </a:p>
        </p:txBody>
      </p:sp>
      <p:pic>
        <p:nvPicPr>
          <p:cNvPr id="6" name="Picture 5"/>
          <p:cNvPicPr>
            <a:picLocks noChangeAspect="1"/>
          </p:cNvPicPr>
          <p:nvPr/>
        </p:nvPicPr>
        <p:blipFill>
          <a:blip r:embed="rId4"/>
          <a:stretch>
            <a:fillRect/>
          </a:stretch>
        </p:blipFill>
        <p:spPr>
          <a:xfrm>
            <a:off x="628649" y="3777793"/>
            <a:ext cx="7460499" cy="2655664"/>
          </a:xfrm>
          <a:prstGeom prst="rect">
            <a:avLst/>
          </a:prstGeom>
        </p:spPr>
      </p:pic>
      <p:sp>
        <p:nvSpPr>
          <p:cNvPr id="7" name="Rectangle 6"/>
          <p:cNvSpPr/>
          <p:nvPr/>
        </p:nvSpPr>
        <p:spPr>
          <a:xfrm>
            <a:off x="6486766" y="1690689"/>
            <a:ext cx="1314245" cy="523220"/>
          </a:xfrm>
          <a:prstGeom prst="rect">
            <a:avLst/>
          </a:prstGeom>
          <a:solidFill>
            <a:schemeClr val="accent2"/>
          </a:solidFill>
        </p:spPr>
        <p:txBody>
          <a:bodyPr wrap="square">
            <a:spAutoFit/>
          </a:bodyPr>
          <a:lstStyle/>
          <a:p>
            <a:pPr algn="ctr"/>
            <a:r>
              <a:rPr lang="en-US" sz="2800" b="1" dirty="0">
                <a:solidFill>
                  <a:schemeClr val="bg1"/>
                </a:solidFill>
              </a:rPr>
              <a:t>lm()</a:t>
            </a:r>
          </a:p>
        </p:txBody>
      </p:sp>
      <p:sp>
        <p:nvSpPr>
          <p:cNvPr id="8" name="Rectangle 7"/>
          <p:cNvSpPr/>
          <p:nvPr/>
        </p:nvSpPr>
        <p:spPr>
          <a:xfrm>
            <a:off x="6486766" y="3592284"/>
            <a:ext cx="1993059" cy="523220"/>
          </a:xfrm>
          <a:prstGeom prst="rect">
            <a:avLst/>
          </a:prstGeom>
          <a:solidFill>
            <a:schemeClr val="accent2"/>
          </a:solidFill>
        </p:spPr>
        <p:txBody>
          <a:bodyPr wrap="square">
            <a:spAutoFit/>
          </a:bodyPr>
          <a:lstStyle/>
          <a:p>
            <a:pPr algn="ctr"/>
            <a:r>
              <a:rPr lang="en-US" sz="2800" b="1">
                <a:solidFill>
                  <a:schemeClr val="bg1"/>
                </a:solidFill>
              </a:rPr>
              <a:t>supernova()</a:t>
            </a:r>
            <a:endParaRPr lang="en-US" sz="2800" b="1" dirty="0">
              <a:solidFill>
                <a:schemeClr val="bg1"/>
              </a:solidFill>
            </a:endParaRPr>
          </a:p>
        </p:txBody>
      </p:sp>
    </p:spTree>
    <p:extLst>
      <p:ext uri="{BB962C8B-B14F-4D97-AF65-F5344CB8AC3E}">
        <p14:creationId xmlns:p14="http://schemas.microsoft.com/office/powerpoint/2010/main" val="609598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Why are SS Total the Same?</a:t>
            </a:r>
            <a:endParaRPr lang="en-US" dirty="0"/>
          </a:p>
        </p:txBody>
      </p:sp>
      <p:pic>
        <p:nvPicPr>
          <p:cNvPr id="6" name="Picture 5"/>
          <p:cNvPicPr>
            <a:picLocks noChangeAspect="1"/>
          </p:cNvPicPr>
          <p:nvPr/>
        </p:nvPicPr>
        <p:blipFill rotWithShape="1">
          <a:blip r:embed="rId3"/>
          <a:srcRect t="38800" r="15368"/>
          <a:stretch/>
        </p:blipFill>
        <p:spPr>
          <a:xfrm>
            <a:off x="481692" y="4170589"/>
            <a:ext cx="7883891" cy="2029349"/>
          </a:xfrm>
          <a:prstGeom prst="rect">
            <a:avLst/>
          </a:prstGeom>
        </p:spPr>
      </p:pic>
      <p:pic>
        <p:nvPicPr>
          <p:cNvPr id="9" name="Picture 8"/>
          <p:cNvPicPr>
            <a:picLocks noChangeAspect="1"/>
          </p:cNvPicPr>
          <p:nvPr/>
        </p:nvPicPr>
        <p:blipFill rotWithShape="1">
          <a:blip r:embed="rId4"/>
          <a:srcRect t="44498" r="23998"/>
          <a:stretch/>
        </p:blipFill>
        <p:spPr>
          <a:xfrm>
            <a:off x="481692" y="1872079"/>
            <a:ext cx="7753521" cy="1775290"/>
          </a:xfrm>
          <a:prstGeom prst="rect">
            <a:avLst/>
          </a:prstGeom>
        </p:spPr>
      </p:pic>
      <p:sp>
        <p:nvSpPr>
          <p:cNvPr id="7" name="Rectangle 6"/>
          <p:cNvSpPr/>
          <p:nvPr/>
        </p:nvSpPr>
        <p:spPr>
          <a:xfrm>
            <a:off x="7028475" y="1258164"/>
            <a:ext cx="1486875" cy="523220"/>
          </a:xfrm>
          <a:prstGeom prst="rect">
            <a:avLst/>
          </a:prstGeom>
        </p:spPr>
        <p:txBody>
          <a:bodyPr wrap="square">
            <a:spAutoFit/>
          </a:bodyPr>
          <a:lstStyle/>
          <a:p>
            <a:r>
              <a:rPr lang="en-US" sz="2800" b="1" dirty="0">
                <a:solidFill>
                  <a:schemeClr val="accent2"/>
                </a:solidFill>
              </a:rPr>
              <a:t>Respect</a:t>
            </a:r>
          </a:p>
        </p:txBody>
      </p:sp>
      <p:sp>
        <p:nvSpPr>
          <p:cNvPr id="8" name="Rectangle 7"/>
          <p:cNvSpPr/>
          <p:nvPr/>
        </p:nvSpPr>
        <p:spPr>
          <a:xfrm>
            <a:off x="6522291" y="3647369"/>
            <a:ext cx="1993059" cy="523220"/>
          </a:xfrm>
          <a:prstGeom prst="rect">
            <a:avLst/>
          </a:prstGeom>
        </p:spPr>
        <p:txBody>
          <a:bodyPr wrap="square">
            <a:spAutoFit/>
          </a:bodyPr>
          <a:lstStyle/>
          <a:p>
            <a:r>
              <a:rPr lang="en-US" sz="2800" b="1" dirty="0">
                <a:solidFill>
                  <a:schemeClr val="accent2"/>
                </a:solidFill>
              </a:rPr>
              <a:t>Test3Group</a:t>
            </a:r>
          </a:p>
        </p:txBody>
      </p:sp>
      <p:sp>
        <p:nvSpPr>
          <p:cNvPr id="10" name="Rectangle 9"/>
          <p:cNvSpPr/>
          <p:nvPr/>
        </p:nvSpPr>
        <p:spPr>
          <a:xfrm>
            <a:off x="3539855" y="3271557"/>
            <a:ext cx="849086" cy="39562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545298" y="5742614"/>
            <a:ext cx="849086" cy="39562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055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0B6D6-B650-9444-9B65-6D8F96CA9E2B}"/>
              </a:ext>
            </a:extLst>
          </p:cNvPr>
          <p:cNvSpPr>
            <a:spLocks noGrp="1"/>
          </p:cNvSpPr>
          <p:nvPr>
            <p:ph type="title"/>
          </p:nvPr>
        </p:nvSpPr>
        <p:spPr/>
        <p:txBody>
          <a:bodyPr/>
          <a:lstStyle/>
          <a:p>
            <a:r>
              <a:rPr lang="en-US" dirty="0"/>
              <a:t>Up Through This Week</a:t>
            </a:r>
          </a:p>
        </p:txBody>
      </p:sp>
      <p:sp>
        <p:nvSpPr>
          <p:cNvPr id="3" name="Content Placeholder 2">
            <a:extLst>
              <a:ext uri="{FF2B5EF4-FFF2-40B4-BE49-F238E27FC236}">
                <a16:creationId xmlns:a16="http://schemas.microsoft.com/office/drawing/2014/main" id="{B871C88D-A3CA-FA41-ADB3-3E8701682EBB}"/>
              </a:ext>
            </a:extLst>
          </p:cNvPr>
          <p:cNvSpPr>
            <a:spLocks noGrp="1"/>
          </p:cNvSpPr>
          <p:nvPr>
            <p:ph idx="1"/>
          </p:nvPr>
        </p:nvSpPr>
        <p:spPr/>
        <p:txBody>
          <a:bodyPr/>
          <a:lstStyle/>
          <a:p>
            <a:r>
              <a:rPr lang="en-US" dirty="0"/>
              <a:t>Explore variation</a:t>
            </a:r>
          </a:p>
          <a:p>
            <a:r>
              <a:rPr lang="en-US" dirty="0"/>
              <a:t>Specify models (group and regression)</a:t>
            </a:r>
          </a:p>
          <a:p>
            <a:r>
              <a:rPr lang="en-US" dirty="0"/>
              <a:t>Fit models (estimate parameters)</a:t>
            </a:r>
          </a:p>
          <a:p>
            <a:r>
              <a:rPr lang="en-US" dirty="0"/>
              <a:t>Analyze variance (partition sum of squares)</a:t>
            </a:r>
          </a:p>
          <a:p>
            <a:r>
              <a:rPr lang="en-US" dirty="0"/>
              <a:t>Compare complex models with empty model</a:t>
            </a:r>
          </a:p>
          <a:p>
            <a:r>
              <a:rPr lang="en-US"/>
              <a:t>SS, PRE, F</a:t>
            </a:r>
          </a:p>
        </p:txBody>
      </p:sp>
    </p:spTree>
    <p:extLst>
      <p:ext uri="{BB962C8B-B14F-4D97-AF65-F5344CB8AC3E}">
        <p14:creationId xmlns:p14="http://schemas.microsoft.com/office/powerpoint/2010/main" val="31561092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Why is PRE different?</a:t>
            </a:r>
          </a:p>
        </p:txBody>
      </p:sp>
      <p:pic>
        <p:nvPicPr>
          <p:cNvPr id="6" name="Picture 5"/>
          <p:cNvPicPr>
            <a:picLocks noChangeAspect="1"/>
          </p:cNvPicPr>
          <p:nvPr/>
        </p:nvPicPr>
        <p:blipFill rotWithShape="1">
          <a:blip r:embed="rId3"/>
          <a:srcRect t="38800" r="15368"/>
          <a:stretch/>
        </p:blipFill>
        <p:spPr>
          <a:xfrm>
            <a:off x="481692" y="4170589"/>
            <a:ext cx="7883891" cy="2029349"/>
          </a:xfrm>
          <a:prstGeom prst="rect">
            <a:avLst/>
          </a:prstGeom>
        </p:spPr>
      </p:pic>
      <p:pic>
        <p:nvPicPr>
          <p:cNvPr id="9" name="Picture 8"/>
          <p:cNvPicPr>
            <a:picLocks noChangeAspect="1"/>
          </p:cNvPicPr>
          <p:nvPr/>
        </p:nvPicPr>
        <p:blipFill rotWithShape="1">
          <a:blip r:embed="rId4"/>
          <a:srcRect t="44498" r="23998"/>
          <a:stretch/>
        </p:blipFill>
        <p:spPr>
          <a:xfrm>
            <a:off x="481692" y="1872079"/>
            <a:ext cx="7753521" cy="1775290"/>
          </a:xfrm>
          <a:prstGeom prst="rect">
            <a:avLst/>
          </a:prstGeom>
        </p:spPr>
      </p:pic>
      <p:sp>
        <p:nvSpPr>
          <p:cNvPr id="7" name="Rectangle 6"/>
          <p:cNvSpPr/>
          <p:nvPr/>
        </p:nvSpPr>
        <p:spPr>
          <a:xfrm>
            <a:off x="7028475" y="1258164"/>
            <a:ext cx="1486875" cy="523220"/>
          </a:xfrm>
          <a:prstGeom prst="rect">
            <a:avLst/>
          </a:prstGeom>
        </p:spPr>
        <p:txBody>
          <a:bodyPr wrap="square">
            <a:spAutoFit/>
          </a:bodyPr>
          <a:lstStyle/>
          <a:p>
            <a:r>
              <a:rPr lang="en-US" sz="2800" b="1" dirty="0">
                <a:solidFill>
                  <a:schemeClr val="accent2"/>
                </a:solidFill>
              </a:rPr>
              <a:t>Respect</a:t>
            </a:r>
          </a:p>
        </p:txBody>
      </p:sp>
      <p:sp>
        <p:nvSpPr>
          <p:cNvPr id="8" name="Rectangle 7"/>
          <p:cNvSpPr/>
          <p:nvPr/>
        </p:nvSpPr>
        <p:spPr>
          <a:xfrm>
            <a:off x="6522291" y="3647369"/>
            <a:ext cx="1993059" cy="523220"/>
          </a:xfrm>
          <a:prstGeom prst="rect">
            <a:avLst/>
          </a:prstGeom>
        </p:spPr>
        <p:txBody>
          <a:bodyPr wrap="square">
            <a:spAutoFit/>
          </a:bodyPr>
          <a:lstStyle/>
          <a:p>
            <a:r>
              <a:rPr lang="en-US" sz="2800" b="1" dirty="0">
                <a:solidFill>
                  <a:schemeClr val="accent2"/>
                </a:solidFill>
              </a:rPr>
              <a:t>Test3Group</a:t>
            </a:r>
          </a:p>
        </p:txBody>
      </p:sp>
      <p:sp>
        <p:nvSpPr>
          <p:cNvPr id="10" name="Rectangle 9"/>
          <p:cNvSpPr/>
          <p:nvPr/>
        </p:nvSpPr>
        <p:spPr>
          <a:xfrm>
            <a:off x="6560641" y="2422471"/>
            <a:ext cx="849086" cy="39562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647726" y="4877200"/>
            <a:ext cx="849086" cy="39562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9601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Why are </a:t>
            </a:r>
            <a:r>
              <a:rPr lang="en-US" dirty="0" err="1"/>
              <a:t>df</a:t>
            </a:r>
            <a:r>
              <a:rPr lang="en-US" dirty="0"/>
              <a:t> Same for Total But Different for Model?</a:t>
            </a:r>
          </a:p>
        </p:txBody>
      </p:sp>
      <p:pic>
        <p:nvPicPr>
          <p:cNvPr id="6" name="Picture 5"/>
          <p:cNvPicPr>
            <a:picLocks noChangeAspect="1"/>
          </p:cNvPicPr>
          <p:nvPr/>
        </p:nvPicPr>
        <p:blipFill rotWithShape="1">
          <a:blip r:embed="rId3"/>
          <a:srcRect t="38800" r="15368"/>
          <a:stretch/>
        </p:blipFill>
        <p:spPr>
          <a:xfrm>
            <a:off x="481692" y="4170589"/>
            <a:ext cx="7883891" cy="2029349"/>
          </a:xfrm>
          <a:prstGeom prst="rect">
            <a:avLst/>
          </a:prstGeom>
        </p:spPr>
      </p:pic>
      <p:pic>
        <p:nvPicPr>
          <p:cNvPr id="9" name="Picture 8"/>
          <p:cNvPicPr>
            <a:picLocks noChangeAspect="1"/>
          </p:cNvPicPr>
          <p:nvPr/>
        </p:nvPicPr>
        <p:blipFill rotWithShape="1">
          <a:blip r:embed="rId4"/>
          <a:srcRect t="44498" r="23998"/>
          <a:stretch/>
        </p:blipFill>
        <p:spPr>
          <a:xfrm>
            <a:off x="481692" y="1823931"/>
            <a:ext cx="7753521" cy="1775290"/>
          </a:xfrm>
          <a:prstGeom prst="rect">
            <a:avLst/>
          </a:prstGeom>
        </p:spPr>
      </p:pic>
      <p:sp>
        <p:nvSpPr>
          <p:cNvPr id="7" name="Rectangle 6"/>
          <p:cNvSpPr/>
          <p:nvPr/>
        </p:nvSpPr>
        <p:spPr>
          <a:xfrm>
            <a:off x="7028475" y="1258164"/>
            <a:ext cx="1486875" cy="523220"/>
          </a:xfrm>
          <a:prstGeom prst="rect">
            <a:avLst/>
          </a:prstGeom>
        </p:spPr>
        <p:txBody>
          <a:bodyPr wrap="square">
            <a:spAutoFit/>
          </a:bodyPr>
          <a:lstStyle/>
          <a:p>
            <a:r>
              <a:rPr lang="en-US" sz="2800" b="1" dirty="0">
                <a:solidFill>
                  <a:schemeClr val="accent2"/>
                </a:solidFill>
              </a:rPr>
              <a:t>Respect</a:t>
            </a:r>
          </a:p>
        </p:txBody>
      </p:sp>
      <p:sp>
        <p:nvSpPr>
          <p:cNvPr id="8" name="Rectangle 7"/>
          <p:cNvSpPr/>
          <p:nvPr/>
        </p:nvSpPr>
        <p:spPr>
          <a:xfrm>
            <a:off x="6522291" y="3647369"/>
            <a:ext cx="1993059" cy="523220"/>
          </a:xfrm>
          <a:prstGeom prst="rect">
            <a:avLst/>
          </a:prstGeom>
        </p:spPr>
        <p:txBody>
          <a:bodyPr wrap="square">
            <a:spAutoFit/>
          </a:bodyPr>
          <a:lstStyle/>
          <a:p>
            <a:r>
              <a:rPr lang="en-US" sz="2800" b="1" dirty="0">
                <a:solidFill>
                  <a:schemeClr val="accent2"/>
                </a:solidFill>
              </a:rPr>
              <a:t>Test3Group</a:t>
            </a:r>
          </a:p>
        </p:txBody>
      </p:sp>
      <p:sp>
        <p:nvSpPr>
          <p:cNvPr id="10" name="Rectangle 9"/>
          <p:cNvSpPr/>
          <p:nvPr/>
        </p:nvSpPr>
        <p:spPr>
          <a:xfrm>
            <a:off x="4463141" y="2382087"/>
            <a:ext cx="424549" cy="325734"/>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414163" y="5786594"/>
            <a:ext cx="522514" cy="32623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512124" y="4904859"/>
            <a:ext cx="424549" cy="325734"/>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370615" y="3244770"/>
            <a:ext cx="522514" cy="32623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53860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Comparing Models</a:t>
            </a:r>
          </a:p>
        </p:txBody>
      </p:sp>
      <p:sp>
        <p:nvSpPr>
          <p:cNvPr id="3" name="Rectangle 2"/>
          <p:cNvSpPr/>
          <p:nvPr/>
        </p:nvSpPr>
        <p:spPr>
          <a:xfrm>
            <a:off x="2318656" y="3815389"/>
            <a:ext cx="5078186" cy="930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SS Total</a:t>
            </a:r>
          </a:p>
        </p:txBody>
      </p:sp>
      <p:sp>
        <p:nvSpPr>
          <p:cNvPr id="4" name="Rectangle 3"/>
          <p:cNvSpPr/>
          <p:nvPr/>
        </p:nvSpPr>
        <p:spPr>
          <a:xfrm>
            <a:off x="2318656" y="2803978"/>
            <a:ext cx="1453243" cy="9307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SS Model</a:t>
            </a:r>
          </a:p>
        </p:txBody>
      </p:sp>
      <p:sp>
        <p:nvSpPr>
          <p:cNvPr id="5" name="Rectangle 4"/>
          <p:cNvSpPr/>
          <p:nvPr/>
        </p:nvSpPr>
        <p:spPr>
          <a:xfrm>
            <a:off x="3771899" y="2803978"/>
            <a:ext cx="3624943" cy="93072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solidFill>
              </a:rPr>
              <a:t>SS Error</a:t>
            </a:r>
          </a:p>
        </p:txBody>
      </p:sp>
      <p:sp>
        <p:nvSpPr>
          <p:cNvPr id="6" name="TextBox 5"/>
          <p:cNvSpPr txBox="1"/>
          <p:nvPr/>
        </p:nvSpPr>
        <p:spPr>
          <a:xfrm>
            <a:off x="1355271" y="3957587"/>
            <a:ext cx="856325" cy="707886"/>
          </a:xfrm>
          <a:prstGeom prst="rect">
            <a:avLst/>
          </a:prstGeom>
          <a:noFill/>
        </p:spPr>
        <p:txBody>
          <a:bodyPr wrap="none" rtlCol="0">
            <a:spAutoFit/>
          </a:bodyPr>
          <a:lstStyle/>
          <a:p>
            <a:r>
              <a:rPr lang="en-US" sz="2000" b="1" dirty="0"/>
              <a:t>Empty</a:t>
            </a:r>
          </a:p>
          <a:p>
            <a:r>
              <a:rPr lang="en-US" sz="2000" b="1" dirty="0"/>
              <a:t>Model</a:t>
            </a:r>
          </a:p>
        </p:txBody>
      </p:sp>
      <p:sp>
        <p:nvSpPr>
          <p:cNvPr id="7" name="TextBox 6"/>
          <p:cNvSpPr txBox="1"/>
          <p:nvPr/>
        </p:nvSpPr>
        <p:spPr>
          <a:xfrm>
            <a:off x="1355271" y="2945178"/>
            <a:ext cx="856325" cy="707886"/>
          </a:xfrm>
          <a:prstGeom prst="rect">
            <a:avLst/>
          </a:prstGeom>
          <a:noFill/>
        </p:spPr>
        <p:txBody>
          <a:bodyPr wrap="none" rtlCol="0">
            <a:spAutoFit/>
          </a:bodyPr>
          <a:lstStyle/>
          <a:p>
            <a:r>
              <a:rPr lang="en-US" sz="2000" b="1" dirty="0"/>
              <a:t>Model</a:t>
            </a:r>
          </a:p>
          <a:p>
            <a:r>
              <a:rPr lang="en-US" sz="2000" b="1" dirty="0"/>
              <a:t>Two</a:t>
            </a:r>
          </a:p>
        </p:txBody>
      </p:sp>
      <p:sp>
        <p:nvSpPr>
          <p:cNvPr id="10" name="Title 1"/>
          <p:cNvSpPr txBox="1">
            <a:spLocks/>
          </p:cNvSpPr>
          <p:nvPr/>
        </p:nvSpPr>
        <p:spPr>
          <a:xfrm>
            <a:off x="832757" y="5196114"/>
            <a:ext cx="7600950" cy="1335314"/>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accent2"/>
                </a:solidFill>
              </a:rPr>
              <a:t>Could Model One and Model Two have different outcome variables? </a:t>
            </a:r>
            <a:endParaRPr lang="en-US" sz="2400" dirty="0">
              <a:solidFill>
                <a:schemeClr val="accent2"/>
              </a:solidFill>
            </a:endParaRPr>
          </a:p>
        </p:txBody>
      </p:sp>
      <p:sp>
        <p:nvSpPr>
          <p:cNvPr id="9" name="Rectangle 8"/>
          <p:cNvSpPr/>
          <p:nvPr/>
        </p:nvSpPr>
        <p:spPr>
          <a:xfrm>
            <a:off x="2318656" y="1806014"/>
            <a:ext cx="2073730" cy="9307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SS Model</a:t>
            </a:r>
          </a:p>
        </p:txBody>
      </p:sp>
      <p:sp>
        <p:nvSpPr>
          <p:cNvPr id="11" name="Rectangle 10"/>
          <p:cNvSpPr/>
          <p:nvPr/>
        </p:nvSpPr>
        <p:spPr>
          <a:xfrm>
            <a:off x="4392386" y="1806014"/>
            <a:ext cx="3004456" cy="93072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solidFill>
              </a:rPr>
              <a:t>SS Error</a:t>
            </a:r>
          </a:p>
        </p:txBody>
      </p:sp>
      <p:sp>
        <p:nvSpPr>
          <p:cNvPr id="12" name="TextBox 11"/>
          <p:cNvSpPr txBox="1"/>
          <p:nvPr/>
        </p:nvSpPr>
        <p:spPr>
          <a:xfrm>
            <a:off x="1355271" y="1947214"/>
            <a:ext cx="856325" cy="707886"/>
          </a:xfrm>
          <a:prstGeom prst="rect">
            <a:avLst/>
          </a:prstGeom>
          <a:noFill/>
        </p:spPr>
        <p:txBody>
          <a:bodyPr wrap="none" rtlCol="0">
            <a:spAutoFit/>
          </a:bodyPr>
          <a:lstStyle/>
          <a:p>
            <a:r>
              <a:rPr lang="en-US" sz="2000" b="1" dirty="0"/>
              <a:t>Model</a:t>
            </a:r>
          </a:p>
          <a:p>
            <a:r>
              <a:rPr lang="en-US" sz="2000" b="1" dirty="0"/>
              <a:t>One</a:t>
            </a:r>
          </a:p>
        </p:txBody>
      </p:sp>
      <p:pic>
        <p:nvPicPr>
          <p:cNvPr id="13" name="Picture 12">
            <a:extLst>
              <a:ext uri="{FF2B5EF4-FFF2-40B4-BE49-F238E27FC236}">
                <a16:creationId xmlns:a16="http://schemas.microsoft.com/office/drawing/2014/main" id="{FA7B9019-8BDD-E14C-869E-6DCDB5C24468}"/>
              </a:ext>
            </a:extLst>
          </p:cNvPr>
          <p:cNvPicPr>
            <a:picLocks noChangeAspect="1"/>
          </p:cNvPicPr>
          <p:nvPr/>
        </p:nvPicPr>
        <p:blipFill>
          <a:blip r:embed="rId3"/>
          <a:stretch>
            <a:fillRect/>
          </a:stretch>
        </p:blipFill>
        <p:spPr>
          <a:xfrm>
            <a:off x="6686549" y="5759568"/>
            <a:ext cx="457200" cy="482600"/>
          </a:xfrm>
          <a:prstGeom prst="rect">
            <a:avLst/>
          </a:prstGeom>
        </p:spPr>
      </p:pic>
    </p:spTree>
    <p:extLst>
      <p:ext uri="{BB962C8B-B14F-4D97-AF65-F5344CB8AC3E}">
        <p14:creationId xmlns:p14="http://schemas.microsoft.com/office/powerpoint/2010/main" val="39859376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51C6C-282B-4241-B3F8-12792AB2E27F}"/>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625B3E1D-9E34-6D4B-ADAC-253E9E7C68C8}"/>
              </a:ext>
            </a:extLst>
          </p:cNvPr>
          <p:cNvSpPr>
            <a:spLocks noGrp="1"/>
          </p:cNvSpPr>
          <p:nvPr>
            <p:ph type="subTitle" idx="1"/>
          </p:nvPr>
        </p:nvSpPr>
        <p:spPr/>
        <p:txBody>
          <a:bodyPr/>
          <a:lstStyle/>
          <a:p>
            <a:endParaRPr lang="en-US"/>
          </a:p>
        </p:txBody>
      </p:sp>
      <p:pic>
        <p:nvPicPr>
          <p:cNvPr id="5" name="slide.url=https://www.polleverywhere.com/multiple_choice_polls/g0xkz0bwgGGG2l96kkBTE">
            <a:extLst>
              <a:ext uri="{FF2B5EF4-FFF2-40B4-BE49-F238E27FC236}">
                <a16:creationId xmlns:a16="http://schemas.microsoft.com/office/drawing/2014/main" id="{D577A96E-5312-A648-8F41-4CD63B762EC9}"/>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33652482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Comparing Models</a:t>
            </a:r>
          </a:p>
        </p:txBody>
      </p:sp>
      <p:sp>
        <p:nvSpPr>
          <p:cNvPr id="3" name="Rectangle 2"/>
          <p:cNvSpPr/>
          <p:nvPr/>
        </p:nvSpPr>
        <p:spPr>
          <a:xfrm>
            <a:off x="2318656" y="3815389"/>
            <a:ext cx="5078186" cy="930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SS Total</a:t>
            </a:r>
          </a:p>
        </p:txBody>
      </p:sp>
      <p:sp>
        <p:nvSpPr>
          <p:cNvPr id="4" name="Rectangle 3"/>
          <p:cNvSpPr/>
          <p:nvPr/>
        </p:nvSpPr>
        <p:spPr>
          <a:xfrm>
            <a:off x="2318656" y="2803978"/>
            <a:ext cx="1453243" cy="9307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SS Model</a:t>
            </a:r>
          </a:p>
        </p:txBody>
      </p:sp>
      <p:sp>
        <p:nvSpPr>
          <p:cNvPr id="5" name="Rectangle 4"/>
          <p:cNvSpPr/>
          <p:nvPr/>
        </p:nvSpPr>
        <p:spPr>
          <a:xfrm>
            <a:off x="3771899" y="2803978"/>
            <a:ext cx="3624943" cy="93072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solidFill>
              </a:rPr>
              <a:t>SS Error</a:t>
            </a:r>
          </a:p>
        </p:txBody>
      </p:sp>
      <p:sp>
        <p:nvSpPr>
          <p:cNvPr id="6" name="TextBox 5"/>
          <p:cNvSpPr txBox="1"/>
          <p:nvPr/>
        </p:nvSpPr>
        <p:spPr>
          <a:xfrm>
            <a:off x="1355271" y="3957587"/>
            <a:ext cx="856325" cy="707886"/>
          </a:xfrm>
          <a:prstGeom prst="rect">
            <a:avLst/>
          </a:prstGeom>
          <a:noFill/>
        </p:spPr>
        <p:txBody>
          <a:bodyPr wrap="none" rtlCol="0">
            <a:spAutoFit/>
          </a:bodyPr>
          <a:lstStyle/>
          <a:p>
            <a:r>
              <a:rPr lang="en-US" sz="2000" b="1" dirty="0"/>
              <a:t>Empty</a:t>
            </a:r>
          </a:p>
          <a:p>
            <a:r>
              <a:rPr lang="en-US" sz="2000" b="1" dirty="0"/>
              <a:t>Model</a:t>
            </a:r>
          </a:p>
        </p:txBody>
      </p:sp>
      <p:sp>
        <p:nvSpPr>
          <p:cNvPr id="7" name="TextBox 6"/>
          <p:cNvSpPr txBox="1"/>
          <p:nvPr/>
        </p:nvSpPr>
        <p:spPr>
          <a:xfrm>
            <a:off x="1355271" y="2945178"/>
            <a:ext cx="856325" cy="707886"/>
          </a:xfrm>
          <a:prstGeom prst="rect">
            <a:avLst/>
          </a:prstGeom>
          <a:noFill/>
        </p:spPr>
        <p:txBody>
          <a:bodyPr wrap="none" rtlCol="0">
            <a:spAutoFit/>
          </a:bodyPr>
          <a:lstStyle/>
          <a:p>
            <a:r>
              <a:rPr lang="en-US" sz="2000" b="1" dirty="0"/>
              <a:t>Model</a:t>
            </a:r>
          </a:p>
          <a:p>
            <a:r>
              <a:rPr lang="en-US" sz="2000" b="1" dirty="0"/>
              <a:t>Two</a:t>
            </a:r>
          </a:p>
        </p:txBody>
      </p:sp>
      <p:sp>
        <p:nvSpPr>
          <p:cNvPr id="10" name="Title 1"/>
          <p:cNvSpPr txBox="1">
            <a:spLocks/>
          </p:cNvSpPr>
          <p:nvPr/>
        </p:nvSpPr>
        <p:spPr>
          <a:xfrm>
            <a:off x="408214" y="5098143"/>
            <a:ext cx="8160203" cy="1335314"/>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accent2"/>
                </a:solidFill>
              </a:rPr>
              <a:t>Could Model One and Model Two have different explanatory variables?</a:t>
            </a:r>
            <a:endParaRPr lang="en-US" sz="2400" dirty="0">
              <a:solidFill>
                <a:schemeClr val="accent2"/>
              </a:solidFill>
            </a:endParaRPr>
          </a:p>
        </p:txBody>
      </p:sp>
      <p:sp>
        <p:nvSpPr>
          <p:cNvPr id="9" name="Rectangle 8"/>
          <p:cNvSpPr/>
          <p:nvPr/>
        </p:nvSpPr>
        <p:spPr>
          <a:xfrm>
            <a:off x="2318656" y="1806014"/>
            <a:ext cx="2073730" cy="9307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SS Model</a:t>
            </a:r>
          </a:p>
        </p:txBody>
      </p:sp>
      <p:sp>
        <p:nvSpPr>
          <p:cNvPr id="11" name="Rectangle 10"/>
          <p:cNvSpPr/>
          <p:nvPr/>
        </p:nvSpPr>
        <p:spPr>
          <a:xfrm>
            <a:off x="4392386" y="1806014"/>
            <a:ext cx="3004456" cy="93072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solidFill>
              </a:rPr>
              <a:t>SS Error</a:t>
            </a:r>
          </a:p>
        </p:txBody>
      </p:sp>
      <p:sp>
        <p:nvSpPr>
          <p:cNvPr id="12" name="TextBox 11"/>
          <p:cNvSpPr txBox="1"/>
          <p:nvPr/>
        </p:nvSpPr>
        <p:spPr>
          <a:xfrm>
            <a:off x="1355271" y="1947214"/>
            <a:ext cx="856325" cy="707886"/>
          </a:xfrm>
          <a:prstGeom prst="rect">
            <a:avLst/>
          </a:prstGeom>
          <a:noFill/>
        </p:spPr>
        <p:txBody>
          <a:bodyPr wrap="none" rtlCol="0">
            <a:spAutoFit/>
          </a:bodyPr>
          <a:lstStyle/>
          <a:p>
            <a:r>
              <a:rPr lang="en-US" sz="2000" b="1" dirty="0"/>
              <a:t>Model</a:t>
            </a:r>
          </a:p>
          <a:p>
            <a:r>
              <a:rPr lang="en-US" sz="2000" b="1" dirty="0"/>
              <a:t>One</a:t>
            </a:r>
          </a:p>
        </p:txBody>
      </p:sp>
      <p:pic>
        <p:nvPicPr>
          <p:cNvPr id="13" name="Picture 12">
            <a:extLst>
              <a:ext uri="{FF2B5EF4-FFF2-40B4-BE49-F238E27FC236}">
                <a16:creationId xmlns:a16="http://schemas.microsoft.com/office/drawing/2014/main" id="{91809CAE-C31B-FC4A-B206-084038DB2520}"/>
              </a:ext>
            </a:extLst>
          </p:cNvPr>
          <p:cNvPicPr>
            <a:picLocks noChangeAspect="1"/>
          </p:cNvPicPr>
          <p:nvPr/>
        </p:nvPicPr>
        <p:blipFill>
          <a:blip r:embed="rId3"/>
          <a:stretch>
            <a:fillRect/>
          </a:stretch>
        </p:blipFill>
        <p:spPr>
          <a:xfrm>
            <a:off x="6939642" y="5640401"/>
            <a:ext cx="457200" cy="482600"/>
          </a:xfrm>
          <a:prstGeom prst="rect">
            <a:avLst/>
          </a:prstGeom>
        </p:spPr>
      </p:pic>
    </p:spTree>
    <p:extLst>
      <p:ext uri="{BB962C8B-B14F-4D97-AF65-F5344CB8AC3E}">
        <p14:creationId xmlns:p14="http://schemas.microsoft.com/office/powerpoint/2010/main" val="39873949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98356-C8E2-684C-A636-2C1BC49CEBB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527D4E8-1442-6444-A2B4-DCC7ED2A55C7}"/>
              </a:ext>
            </a:extLst>
          </p:cNvPr>
          <p:cNvSpPr>
            <a:spLocks noGrp="1"/>
          </p:cNvSpPr>
          <p:nvPr>
            <p:ph type="subTitle" idx="1"/>
          </p:nvPr>
        </p:nvSpPr>
        <p:spPr/>
        <p:txBody>
          <a:bodyPr/>
          <a:lstStyle/>
          <a:p>
            <a:endParaRPr lang="en-US"/>
          </a:p>
        </p:txBody>
      </p:sp>
      <p:pic>
        <p:nvPicPr>
          <p:cNvPr id="5" name="slide.url=https://www.polleverywhere.com/multiple_choice_polls/ZDfiThOgrrlB7FdGNSz7q">
            <a:extLst>
              <a:ext uri="{FF2B5EF4-FFF2-40B4-BE49-F238E27FC236}">
                <a16:creationId xmlns:a16="http://schemas.microsoft.com/office/drawing/2014/main" id="{07FC86E1-35D5-F74A-8BB9-660ADBCBCDD7}"/>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41206223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Comparing Models</a:t>
            </a:r>
          </a:p>
        </p:txBody>
      </p:sp>
      <p:sp>
        <p:nvSpPr>
          <p:cNvPr id="3" name="Rectangle 2"/>
          <p:cNvSpPr/>
          <p:nvPr/>
        </p:nvSpPr>
        <p:spPr>
          <a:xfrm>
            <a:off x="2318656" y="3815389"/>
            <a:ext cx="5078186" cy="930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SS Total</a:t>
            </a:r>
          </a:p>
        </p:txBody>
      </p:sp>
      <p:sp>
        <p:nvSpPr>
          <p:cNvPr id="4" name="Rectangle 3"/>
          <p:cNvSpPr/>
          <p:nvPr/>
        </p:nvSpPr>
        <p:spPr>
          <a:xfrm>
            <a:off x="2318656" y="2803978"/>
            <a:ext cx="1453243" cy="9307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SS Model</a:t>
            </a:r>
          </a:p>
        </p:txBody>
      </p:sp>
      <p:sp>
        <p:nvSpPr>
          <p:cNvPr id="5" name="Rectangle 4"/>
          <p:cNvSpPr/>
          <p:nvPr/>
        </p:nvSpPr>
        <p:spPr>
          <a:xfrm>
            <a:off x="3771899" y="2803978"/>
            <a:ext cx="3624943" cy="93072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solidFill>
              </a:rPr>
              <a:t>SS Error</a:t>
            </a:r>
          </a:p>
        </p:txBody>
      </p:sp>
      <p:sp>
        <p:nvSpPr>
          <p:cNvPr id="6" name="TextBox 5"/>
          <p:cNvSpPr txBox="1"/>
          <p:nvPr/>
        </p:nvSpPr>
        <p:spPr>
          <a:xfrm>
            <a:off x="1355271" y="3957587"/>
            <a:ext cx="856325" cy="707886"/>
          </a:xfrm>
          <a:prstGeom prst="rect">
            <a:avLst/>
          </a:prstGeom>
          <a:noFill/>
        </p:spPr>
        <p:txBody>
          <a:bodyPr wrap="none" rtlCol="0">
            <a:spAutoFit/>
          </a:bodyPr>
          <a:lstStyle/>
          <a:p>
            <a:r>
              <a:rPr lang="en-US" sz="2000" b="1" dirty="0"/>
              <a:t>Empty</a:t>
            </a:r>
          </a:p>
          <a:p>
            <a:r>
              <a:rPr lang="en-US" sz="2000" b="1" dirty="0"/>
              <a:t>Model</a:t>
            </a:r>
          </a:p>
        </p:txBody>
      </p:sp>
      <p:sp>
        <p:nvSpPr>
          <p:cNvPr id="7" name="TextBox 6"/>
          <p:cNvSpPr txBox="1"/>
          <p:nvPr/>
        </p:nvSpPr>
        <p:spPr>
          <a:xfrm>
            <a:off x="1355271" y="2945178"/>
            <a:ext cx="856325" cy="707886"/>
          </a:xfrm>
          <a:prstGeom prst="rect">
            <a:avLst/>
          </a:prstGeom>
          <a:noFill/>
        </p:spPr>
        <p:txBody>
          <a:bodyPr wrap="none" rtlCol="0">
            <a:spAutoFit/>
          </a:bodyPr>
          <a:lstStyle/>
          <a:p>
            <a:r>
              <a:rPr lang="en-US" sz="2000" b="1" dirty="0"/>
              <a:t>Model</a:t>
            </a:r>
          </a:p>
          <a:p>
            <a:r>
              <a:rPr lang="en-US" sz="2000" b="1" dirty="0"/>
              <a:t>Two</a:t>
            </a:r>
          </a:p>
        </p:txBody>
      </p:sp>
      <p:sp>
        <p:nvSpPr>
          <p:cNvPr id="10" name="Title 1"/>
          <p:cNvSpPr txBox="1">
            <a:spLocks/>
          </p:cNvSpPr>
          <p:nvPr/>
        </p:nvSpPr>
        <p:spPr>
          <a:xfrm>
            <a:off x="1147081" y="5098143"/>
            <a:ext cx="7421336" cy="1335314"/>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accent2"/>
                </a:solidFill>
              </a:rPr>
              <a:t>Could Model One and Model Two be based on different samples?</a:t>
            </a:r>
            <a:endParaRPr lang="en-US" sz="2400" dirty="0">
              <a:solidFill>
                <a:schemeClr val="accent2"/>
              </a:solidFill>
            </a:endParaRPr>
          </a:p>
        </p:txBody>
      </p:sp>
      <p:sp>
        <p:nvSpPr>
          <p:cNvPr id="9" name="Rectangle 8"/>
          <p:cNvSpPr/>
          <p:nvPr/>
        </p:nvSpPr>
        <p:spPr>
          <a:xfrm>
            <a:off x="2318656" y="1806014"/>
            <a:ext cx="2073730" cy="9307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SS Model</a:t>
            </a:r>
          </a:p>
        </p:txBody>
      </p:sp>
      <p:sp>
        <p:nvSpPr>
          <p:cNvPr id="11" name="Rectangle 10"/>
          <p:cNvSpPr/>
          <p:nvPr/>
        </p:nvSpPr>
        <p:spPr>
          <a:xfrm>
            <a:off x="4392386" y="1806014"/>
            <a:ext cx="3004456" cy="93072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solidFill>
              </a:rPr>
              <a:t>SS Error</a:t>
            </a:r>
          </a:p>
        </p:txBody>
      </p:sp>
      <p:sp>
        <p:nvSpPr>
          <p:cNvPr id="12" name="TextBox 11"/>
          <p:cNvSpPr txBox="1"/>
          <p:nvPr/>
        </p:nvSpPr>
        <p:spPr>
          <a:xfrm>
            <a:off x="1355271" y="1947214"/>
            <a:ext cx="856325" cy="707886"/>
          </a:xfrm>
          <a:prstGeom prst="rect">
            <a:avLst/>
          </a:prstGeom>
          <a:noFill/>
        </p:spPr>
        <p:txBody>
          <a:bodyPr wrap="none" rtlCol="0">
            <a:spAutoFit/>
          </a:bodyPr>
          <a:lstStyle/>
          <a:p>
            <a:r>
              <a:rPr lang="en-US" sz="2000" b="1" dirty="0"/>
              <a:t>Model</a:t>
            </a:r>
          </a:p>
          <a:p>
            <a:r>
              <a:rPr lang="en-US" sz="2000" b="1" dirty="0"/>
              <a:t>One</a:t>
            </a:r>
          </a:p>
        </p:txBody>
      </p:sp>
      <p:pic>
        <p:nvPicPr>
          <p:cNvPr id="13" name="Picture 12">
            <a:extLst>
              <a:ext uri="{FF2B5EF4-FFF2-40B4-BE49-F238E27FC236}">
                <a16:creationId xmlns:a16="http://schemas.microsoft.com/office/drawing/2014/main" id="{58EB79EE-BBC5-224C-BC0D-F1A4D49A1A86}"/>
              </a:ext>
            </a:extLst>
          </p:cNvPr>
          <p:cNvPicPr>
            <a:picLocks noChangeAspect="1"/>
          </p:cNvPicPr>
          <p:nvPr/>
        </p:nvPicPr>
        <p:blipFill>
          <a:blip r:embed="rId3"/>
          <a:stretch>
            <a:fillRect/>
          </a:stretch>
        </p:blipFill>
        <p:spPr>
          <a:xfrm>
            <a:off x="6939642" y="5627915"/>
            <a:ext cx="457200" cy="482600"/>
          </a:xfrm>
          <a:prstGeom prst="rect">
            <a:avLst/>
          </a:prstGeom>
        </p:spPr>
      </p:pic>
    </p:spTree>
    <p:extLst>
      <p:ext uri="{BB962C8B-B14F-4D97-AF65-F5344CB8AC3E}">
        <p14:creationId xmlns:p14="http://schemas.microsoft.com/office/powerpoint/2010/main" val="28048766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ABC84-B6DC-0247-AA06-81ADE5A17868}"/>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0087EAD2-913A-C34F-A112-4B103A8AFAB0}"/>
              </a:ext>
            </a:extLst>
          </p:cNvPr>
          <p:cNvSpPr>
            <a:spLocks noGrp="1"/>
          </p:cNvSpPr>
          <p:nvPr>
            <p:ph type="subTitle" idx="1"/>
          </p:nvPr>
        </p:nvSpPr>
        <p:spPr/>
        <p:txBody>
          <a:bodyPr/>
          <a:lstStyle/>
          <a:p>
            <a:endParaRPr lang="en-US"/>
          </a:p>
        </p:txBody>
      </p:sp>
      <p:pic>
        <p:nvPicPr>
          <p:cNvPr id="5" name="slide.url=https://www.polleverywhere.com/multiple_choice_polls/k3SLvoLpSFiPNeS0nECc8">
            <a:extLst>
              <a:ext uri="{FF2B5EF4-FFF2-40B4-BE49-F238E27FC236}">
                <a16:creationId xmlns:a16="http://schemas.microsoft.com/office/drawing/2014/main" id="{10991DF4-BBBD-D243-B74F-4A7EF9DF019B}"/>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16632097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Comparing Models with Different Outcome Variables or Samples</a:t>
            </a:r>
          </a:p>
        </p:txBody>
      </p:sp>
      <p:sp>
        <p:nvSpPr>
          <p:cNvPr id="3" name="Rectangle 2"/>
          <p:cNvSpPr/>
          <p:nvPr/>
        </p:nvSpPr>
        <p:spPr>
          <a:xfrm>
            <a:off x="1592035" y="5269593"/>
            <a:ext cx="5078186" cy="930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SS Total</a:t>
            </a:r>
          </a:p>
        </p:txBody>
      </p:sp>
      <p:sp>
        <p:nvSpPr>
          <p:cNvPr id="4" name="Rectangle 3"/>
          <p:cNvSpPr/>
          <p:nvPr/>
        </p:nvSpPr>
        <p:spPr>
          <a:xfrm>
            <a:off x="1592035" y="4271629"/>
            <a:ext cx="1453243" cy="9307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SS Model</a:t>
            </a:r>
          </a:p>
        </p:txBody>
      </p:sp>
      <p:sp>
        <p:nvSpPr>
          <p:cNvPr id="5" name="Rectangle 4"/>
          <p:cNvSpPr/>
          <p:nvPr/>
        </p:nvSpPr>
        <p:spPr>
          <a:xfrm>
            <a:off x="3045278" y="4271629"/>
            <a:ext cx="3624943" cy="93072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solidFill>
              </a:rPr>
              <a:t>SS Error</a:t>
            </a:r>
          </a:p>
        </p:txBody>
      </p:sp>
      <p:sp>
        <p:nvSpPr>
          <p:cNvPr id="6" name="TextBox 5"/>
          <p:cNvSpPr txBox="1"/>
          <p:nvPr/>
        </p:nvSpPr>
        <p:spPr>
          <a:xfrm>
            <a:off x="628650" y="5411791"/>
            <a:ext cx="856325" cy="707886"/>
          </a:xfrm>
          <a:prstGeom prst="rect">
            <a:avLst/>
          </a:prstGeom>
          <a:noFill/>
        </p:spPr>
        <p:txBody>
          <a:bodyPr wrap="none" rtlCol="0">
            <a:spAutoFit/>
          </a:bodyPr>
          <a:lstStyle/>
          <a:p>
            <a:r>
              <a:rPr lang="en-US" sz="2000" b="1" dirty="0"/>
              <a:t>Empty</a:t>
            </a:r>
          </a:p>
          <a:p>
            <a:r>
              <a:rPr lang="en-US" sz="2000" b="1" dirty="0"/>
              <a:t>Model</a:t>
            </a:r>
          </a:p>
        </p:txBody>
      </p:sp>
      <p:sp>
        <p:nvSpPr>
          <p:cNvPr id="7" name="TextBox 6"/>
          <p:cNvSpPr txBox="1"/>
          <p:nvPr/>
        </p:nvSpPr>
        <p:spPr>
          <a:xfrm>
            <a:off x="628650" y="4412829"/>
            <a:ext cx="856325" cy="707886"/>
          </a:xfrm>
          <a:prstGeom prst="rect">
            <a:avLst/>
          </a:prstGeom>
          <a:noFill/>
        </p:spPr>
        <p:txBody>
          <a:bodyPr wrap="none" rtlCol="0">
            <a:spAutoFit/>
          </a:bodyPr>
          <a:lstStyle/>
          <a:p>
            <a:r>
              <a:rPr lang="en-US" sz="2000" b="1" dirty="0"/>
              <a:t>Model</a:t>
            </a:r>
          </a:p>
          <a:p>
            <a:r>
              <a:rPr lang="en-US" sz="2000" b="1" dirty="0"/>
              <a:t>Two</a:t>
            </a:r>
          </a:p>
        </p:txBody>
      </p:sp>
      <p:sp>
        <p:nvSpPr>
          <p:cNvPr id="10" name="Title 1"/>
          <p:cNvSpPr txBox="1">
            <a:spLocks/>
          </p:cNvSpPr>
          <p:nvPr/>
        </p:nvSpPr>
        <p:spPr>
          <a:xfrm>
            <a:off x="6915150" y="2580729"/>
            <a:ext cx="1738993" cy="3061722"/>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accent2"/>
                </a:solidFill>
              </a:rPr>
              <a:t>How can you </a:t>
            </a:r>
            <a:r>
              <a:rPr lang="en-US" sz="3200">
                <a:solidFill>
                  <a:schemeClr val="accent2"/>
                </a:solidFill>
              </a:rPr>
              <a:t>compare these two models?</a:t>
            </a:r>
            <a:endParaRPr lang="en-US" sz="2000" dirty="0">
              <a:solidFill>
                <a:schemeClr val="accent2"/>
              </a:solidFill>
            </a:endParaRPr>
          </a:p>
        </p:txBody>
      </p:sp>
      <p:sp>
        <p:nvSpPr>
          <p:cNvPr id="9" name="Rectangle 8"/>
          <p:cNvSpPr/>
          <p:nvPr/>
        </p:nvSpPr>
        <p:spPr>
          <a:xfrm>
            <a:off x="1592035" y="2048131"/>
            <a:ext cx="1453243" cy="9307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SS Model</a:t>
            </a:r>
          </a:p>
        </p:txBody>
      </p:sp>
      <p:sp>
        <p:nvSpPr>
          <p:cNvPr id="11" name="Rectangle 10"/>
          <p:cNvSpPr/>
          <p:nvPr/>
        </p:nvSpPr>
        <p:spPr>
          <a:xfrm>
            <a:off x="3045277" y="2048130"/>
            <a:ext cx="3110593" cy="93072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solidFill>
              </a:rPr>
              <a:t>SS Error</a:t>
            </a:r>
          </a:p>
        </p:txBody>
      </p:sp>
      <p:sp>
        <p:nvSpPr>
          <p:cNvPr id="12" name="TextBox 11"/>
          <p:cNvSpPr txBox="1"/>
          <p:nvPr/>
        </p:nvSpPr>
        <p:spPr>
          <a:xfrm>
            <a:off x="628650" y="2189331"/>
            <a:ext cx="856325" cy="707886"/>
          </a:xfrm>
          <a:prstGeom prst="rect">
            <a:avLst/>
          </a:prstGeom>
          <a:noFill/>
        </p:spPr>
        <p:txBody>
          <a:bodyPr wrap="square" rtlCol="0">
            <a:spAutoFit/>
          </a:bodyPr>
          <a:lstStyle/>
          <a:p>
            <a:r>
              <a:rPr lang="en-US" sz="2000" b="1" dirty="0"/>
              <a:t>Model</a:t>
            </a:r>
          </a:p>
          <a:p>
            <a:r>
              <a:rPr lang="en-US" sz="2000" b="1" dirty="0"/>
              <a:t>One</a:t>
            </a:r>
          </a:p>
        </p:txBody>
      </p:sp>
      <p:sp>
        <p:nvSpPr>
          <p:cNvPr id="13" name="Rectangle 12"/>
          <p:cNvSpPr/>
          <p:nvPr/>
        </p:nvSpPr>
        <p:spPr>
          <a:xfrm>
            <a:off x="1592035" y="3046095"/>
            <a:ext cx="4563836" cy="930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SS Total</a:t>
            </a:r>
          </a:p>
        </p:txBody>
      </p:sp>
      <p:sp>
        <p:nvSpPr>
          <p:cNvPr id="14" name="TextBox 13"/>
          <p:cNvSpPr txBox="1"/>
          <p:nvPr/>
        </p:nvSpPr>
        <p:spPr>
          <a:xfrm>
            <a:off x="628650" y="3188293"/>
            <a:ext cx="856325" cy="707886"/>
          </a:xfrm>
          <a:prstGeom prst="rect">
            <a:avLst/>
          </a:prstGeom>
          <a:noFill/>
        </p:spPr>
        <p:txBody>
          <a:bodyPr wrap="none" rtlCol="0">
            <a:spAutoFit/>
          </a:bodyPr>
          <a:lstStyle/>
          <a:p>
            <a:r>
              <a:rPr lang="en-US" sz="2000" b="1" dirty="0"/>
              <a:t>Empty</a:t>
            </a:r>
          </a:p>
          <a:p>
            <a:r>
              <a:rPr lang="en-US" sz="2000" b="1" dirty="0"/>
              <a:t>Model</a:t>
            </a:r>
          </a:p>
        </p:txBody>
      </p:sp>
    </p:spTree>
    <p:extLst>
      <p:ext uri="{BB962C8B-B14F-4D97-AF65-F5344CB8AC3E}">
        <p14:creationId xmlns:p14="http://schemas.microsoft.com/office/powerpoint/2010/main" val="26403074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a:t>Regression Models:</a:t>
            </a:r>
            <a:br>
              <a:rPr lang="en-US" sz="5400" dirty="0"/>
            </a:br>
            <a:r>
              <a:rPr lang="en-US" sz="5400" dirty="0"/>
              <a:t>SS, PRE, </a:t>
            </a:r>
            <a:r>
              <a:rPr lang="en-US" sz="5400" dirty="0" err="1"/>
              <a:t>df</a:t>
            </a:r>
            <a:r>
              <a:rPr lang="en-US" sz="5400" dirty="0"/>
              <a:t>, F</a:t>
            </a:r>
          </a:p>
        </p:txBody>
      </p:sp>
      <p:sp>
        <p:nvSpPr>
          <p:cNvPr id="5" name="Subtitle 4">
            <a:extLst>
              <a:ext uri="{FF2B5EF4-FFF2-40B4-BE49-F238E27FC236}">
                <a16:creationId xmlns:a16="http://schemas.microsoft.com/office/drawing/2014/main" id="{DFFA4601-B6F4-1B43-8A30-B4DC5F9299F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70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F039A-6F5F-8E4B-9341-E6490D3C7EEE}"/>
              </a:ext>
            </a:extLst>
          </p:cNvPr>
          <p:cNvSpPr>
            <a:spLocks noGrp="1"/>
          </p:cNvSpPr>
          <p:nvPr>
            <p:ph type="title"/>
          </p:nvPr>
        </p:nvSpPr>
        <p:spPr/>
        <p:txBody>
          <a:bodyPr/>
          <a:lstStyle/>
          <a:p>
            <a:r>
              <a:rPr lang="en-US" dirty="0"/>
              <a:t>Today</a:t>
            </a:r>
          </a:p>
        </p:txBody>
      </p:sp>
      <p:sp>
        <p:nvSpPr>
          <p:cNvPr id="3" name="Content Placeholder 2">
            <a:extLst>
              <a:ext uri="{FF2B5EF4-FFF2-40B4-BE49-F238E27FC236}">
                <a16:creationId xmlns:a16="http://schemas.microsoft.com/office/drawing/2014/main" id="{8F233773-AFD7-F14F-AD0A-4A4CD95B697E}"/>
              </a:ext>
            </a:extLst>
          </p:cNvPr>
          <p:cNvSpPr>
            <a:spLocks noGrp="1"/>
          </p:cNvSpPr>
          <p:nvPr>
            <p:ph idx="1"/>
          </p:nvPr>
        </p:nvSpPr>
        <p:spPr/>
        <p:txBody>
          <a:bodyPr>
            <a:normAutofit/>
          </a:bodyPr>
          <a:lstStyle/>
          <a:p>
            <a:r>
              <a:rPr lang="en-US" dirty="0"/>
              <a:t>Continue discussion of the two-group model</a:t>
            </a:r>
          </a:p>
          <a:p>
            <a:pPr lvl="1"/>
            <a:r>
              <a:rPr lang="en-US" dirty="0"/>
              <a:t>Partitioning scores</a:t>
            </a:r>
          </a:p>
          <a:p>
            <a:pPr lvl="1"/>
            <a:r>
              <a:rPr lang="en-US" dirty="0"/>
              <a:t>Partitioning sums of squares</a:t>
            </a:r>
          </a:p>
          <a:p>
            <a:r>
              <a:rPr lang="en-US" dirty="0"/>
              <a:t>Adding more groups to the model</a:t>
            </a:r>
          </a:p>
          <a:p>
            <a:r>
              <a:rPr lang="en-US" dirty="0"/>
              <a:t>Regression models</a:t>
            </a:r>
          </a:p>
          <a:p>
            <a:r>
              <a:rPr lang="en-US" dirty="0"/>
              <a:t>PRE, F, and </a:t>
            </a:r>
            <a:r>
              <a:rPr lang="en-US" dirty="0" err="1"/>
              <a:t>df</a:t>
            </a:r>
            <a:endParaRPr lang="en-US" dirty="0"/>
          </a:p>
          <a:p>
            <a:pPr marL="0" indent="0">
              <a:buNone/>
            </a:pPr>
            <a:endParaRPr lang="en-US" dirty="0"/>
          </a:p>
          <a:p>
            <a:pPr marL="0" indent="0">
              <a:buNone/>
            </a:pPr>
            <a:r>
              <a:rPr lang="en-US" b="1" dirty="0">
                <a:solidFill>
                  <a:schemeClr val="accent2"/>
                </a:solidFill>
              </a:rPr>
              <a:t>Or, we can just answer your questions.</a:t>
            </a:r>
          </a:p>
          <a:p>
            <a:pPr marL="0" indent="0">
              <a:buNone/>
            </a:pPr>
            <a:endParaRPr lang="en-US" dirty="0"/>
          </a:p>
        </p:txBody>
      </p:sp>
    </p:spTree>
    <p:extLst>
      <p:ext uri="{BB962C8B-B14F-4D97-AF65-F5344CB8AC3E}">
        <p14:creationId xmlns:p14="http://schemas.microsoft.com/office/powerpoint/2010/main" val="2839490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92487" y="2774381"/>
            <a:ext cx="7261606" cy="1569660"/>
          </a:xfrm>
          <a:prstGeom prst="rect">
            <a:avLst/>
          </a:prstGeom>
        </p:spPr>
        <p:txBody>
          <a:bodyPr wrap="square">
            <a:spAutoFit/>
          </a:bodyPr>
          <a:lstStyle/>
          <a:p>
            <a:r>
              <a:rPr lang="en-US" sz="3200" b="1" dirty="0">
                <a:solidFill>
                  <a:schemeClr val="accent2"/>
                </a:solidFill>
              </a:rPr>
              <a:t>Everything you know about group models will transfer directly to regression models, with </a:t>
            </a:r>
            <a:r>
              <a:rPr lang="en-US" sz="3200" b="1">
                <a:solidFill>
                  <a:schemeClr val="accent2"/>
                </a:solidFill>
              </a:rPr>
              <a:t>few exceptions.</a:t>
            </a:r>
            <a:endParaRPr lang="en-US" sz="3200" b="1" dirty="0">
              <a:solidFill>
                <a:schemeClr val="accent2"/>
              </a:solidFill>
            </a:endParaRPr>
          </a:p>
        </p:txBody>
      </p:sp>
    </p:spTree>
    <p:extLst>
      <p:ext uri="{BB962C8B-B14F-4D97-AF65-F5344CB8AC3E}">
        <p14:creationId xmlns:p14="http://schemas.microsoft.com/office/powerpoint/2010/main" val="37884296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10A71-320B-EE4C-9404-ADCD351C1C9A}"/>
              </a:ext>
            </a:extLst>
          </p:cNvPr>
          <p:cNvSpPr>
            <a:spLocks noGrp="1"/>
          </p:cNvSpPr>
          <p:nvPr>
            <p:ph type="title"/>
          </p:nvPr>
        </p:nvSpPr>
        <p:spPr/>
        <p:txBody>
          <a:bodyPr>
            <a:normAutofit fontScale="90000"/>
          </a:bodyPr>
          <a:lstStyle/>
          <a:p>
            <a:r>
              <a:rPr lang="en-US" dirty="0"/>
              <a:t>Smoking and Obesity: Comparing Two-Group and Regression Models</a:t>
            </a:r>
          </a:p>
        </p:txBody>
      </p:sp>
      <p:sp>
        <p:nvSpPr>
          <p:cNvPr id="3" name="Rectangle 2">
            <a:extLst>
              <a:ext uri="{FF2B5EF4-FFF2-40B4-BE49-F238E27FC236}">
                <a16:creationId xmlns:a16="http://schemas.microsoft.com/office/drawing/2014/main" id="{47C6E8AD-94E6-EB4E-B05B-AB8338E382EE}"/>
              </a:ext>
            </a:extLst>
          </p:cNvPr>
          <p:cNvSpPr/>
          <p:nvPr/>
        </p:nvSpPr>
        <p:spPr>
          <a:xfrm>
            <a:off x="628650" y="1813007"/>
            <a:ext cx="6895070" cy="2308324"/>
          </a:xfrm>
          <a:prstGeom prst="rect">
            <a:avLst/>
          </a:prstGeom>
        </p:spPr>
        <p:txBody>
          <a:bodyPr wrap="square">
            <a:spAutoFit/>
          </a:bodyPr>
          <a:lstStyle/>
          <a:p>
            <a:r>
              <a:rPr lang="en-US" sz="2400" dirty="0"/>
              <a:t>USStates$smokers2group &lt;- </a:t>
            </a:r>
            <a:r>
              <a:rPr lang="en-US" sz="2400" dirty="0" err="1"/>
              <a:t>ntile</a:t>
            </a:r>
            <a:r>
              <a:rPr lang="en-US" sz="2400" dirty="0"/>
              <a:t>(</a:t>
            </a:r>
            <a:r>
              <a:rPr lang="en-US" sz="2400" dirty="0" err="1"/>
              <a:t>USStates$Smokers</a:t>
            </a:r>
            <a:r>
              <a:rPr lang="en-US" sz="2400" dirty="0"/>
              <a:t>, 2)</a:t>
            </a:r>
          </a:p>
          <a:p>
            <a:endParaRPr lang="en-US" sz="2400" dirty="0"/>
          </a:p>
          <a:p>
            <a:r>
              <a:rPr lang="en-US" sz="2400" dirty="0"/>
              <a:t>USStates$smokers2group &lt;- factor(USStates$smokers2group, levels = c(1,2), labels = c("</a:t>
            </a:r>
            <a:r>
              <a:rPr lang="en-US" sz="2400" dirty="0" err="1"/>
              <a:t>low","high</a:t>
            </a:r>
            <a:r>
              <a:rPr lang="en-US" sz="2400" dirty="0"/>
              <a:t>"))</a:t>
            </a:r>
          </a:p>
        </p:txBody>
      </p:sp>
      <p:pic>
        <p:nvPicPr>
          <p:cNvPr id="4" name="Picture 3">
            <a:extLst>
              <a:ext uri="{FF2B5EF4-FFF2-40B4-BE49-F238E27FC236}">
                <a16:creationId xmlns:a16="http://schemas.microsoft.com/office/drawing/2014/main" id="{19FE2649-388C-AD47-A8FD-6D561BC6D070}"/>
              </a:ext>
            </a:extLst>
          </p:cNvPr>
          <p:cNvPicPr>
            <a:picLocks noChangeAspect="1"/>
          </p:cNvPicPr>
          <p:nvPr/>
        </p:nvPicPr>
        <p:blipFill>
          <a:blip r:embed="rId3"/>
          <a:stretch>
            <a:fillRect/>
          </a:stretch>
        </p:blipFill>
        <p:spPr>
          <a:xfrm>
            <a:off x="628650" y="4472288"/>
            <a:ext cx="6400631" cy="1631949"/>
          </a:xfrm>
          <a:prstGeom prst="rect">
            <a:avLst/>
          </a:prstGeom>
        </p:spPr>
      </p:pic>
    </p:spTree>
    <p:extLst>
      <p:ext uri="{BB962C8B-B14F-4D97-AF65-F5344CB8AC3E}">
        <p14:creationId xmlns:p14="http://schemas.microsoft.com/office/powerpoint/2010/main" val="40645834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Smoking and Obesity: Comparing Two-Group and Regression Models</a:t>
            </a:r>
          </a:p>
        </p:txBody>
      </p:sp>
      <p:pic>
        <p:nvPicPr>
          <p:cNvPr id="3" name="Picture 2"/>
          <p:cNvPicPr>
            <a:picLocks noChangeAspect="1"/>
          </p:cNvPicPr>
          <p:nvPr/>
        </p:nvPicPr>
        <p:blipFill>
          <a:blip r:embed="rId3"/>
          <a:stretch>
            <a:fillRect/>
          </a:stretch>
        </p:blipFill>
        <p:spPr>
          <a:xfrm>
            <a:off x="628649" y="1801902"/>
            <a:ext cx="6918211" cy="2368550"/>
          </a:xfrm>
          <a:prstGeom prst="rect">
            <a:avLst/>
          </a:prstGeom>
        </p:spPr>
      </p:pic>
      <p:pic>
        <p:nvPicPr>
          <p:cNvPr id="4" name="Picture 3"/>
          <p:cNvPicPr>
            <a:picLocks noChangeAspect="1"/>
          </p:cNvPicPr>
          <p:nvPr/>
        </p:nvPicPr>
        <p:blipFill>
          <a:blip r:embed="rId4"/>
          <a:stretch>
            <a:fillRect/>
          </a:stretch>
        </p:blipFill>
        <p:spPr>
          <a:xfrm>
            <a:off x="628649" y="4349749"/>
            <a:ext cx="8442124" cy="1348921"/>
          </a:xfrm>
          <a:prstGeom prst="rect">
            <a:avLst/>
          </a:prstGeom>
        </p:spPr>
      </p:pic>
    </p:spTree>
    <p:extLst>
      <p:ext uri="{BB962C8B-B14F-4D97-AF65-F5344CB8AC3E}">
        <p14:creationId xmlns:p14="http://schemas.microsoft.com/office/powerpoint/2010/main" val="2350109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Categorical vs. Quantitative Explanatory Variable</a:t>
            </a:r>
          </a:p>
        </p:txBody>
      </p:sp>
      <p:pic>
        <p:nvPicPr>
          <p:cNvPr id="3" name="Picture 2"/>
          <p:cNvPicPr>
            <a:picLocks noChangeAspect="1"/>
          </p:cNvPicPr>
          <p:nvPr/>
        </p:nvPicPr>
        <p:blipFill>
          <a:blip r:embed="rId3"/>
          <a:stretch>
            <a:fillRect/>
          </a:stretch>
        </p:blipFill>
        <p:spPr>
          <a:xfrm>
            <a:off x="628650" y="3472503"/>
            <a:ext cx="4198153" cy="2650711"/>
          </a:xfrm>
          <a:prstGeom prst="rect">
            <a:avLst/>
          </a:prstGeom>
        </p:spPr>
      </p:pic>
      <p:pic>
        <p:nvPicPr>
          <p:cNvPr id="4" name="Picture 3"/>
          <p:cNvPicPr>
            <a:picLocks noChangeAspect="1"/>
          </p:cNvPicPr>
          <p:nvPr/>
        </p:nvPicPr>
        <p:blipFill>
          <a:blip r:embed="rId4"/>
          <a:stretch>
            <a:fillRect/>
          </a:stretch>
        </p:blipFill>
        <p:spPr>
          <a:xfrm>
            <a:off x="4136571" y="2003881"/>
            <a:ext cx="4396679" cy="2764061"/>
          </a:xfrm>
          <a:prstGeom prst="rect">
            <a:avLst/>
          </a:prstGeom>
        </p:spPr>
      </p:pic>
      <p:sp>
        <p:nvSpPr>
          <p:cNvPr id="5" name="Rectangle 4"/>
          <p:cNvSpPr/>
          <p:nvPr/>
        </p:nvSpPr>
        <p:spPr>
          <a:xfrm>
            <a:off x="5801251" y="5015099"/>
            <a:ext cx="2256995" cy="1077796"/>
          </a:xfrm>
          <a:prstGeom prst="rect">
            <a:avLst/>
          </a:prstGeom>
        </p:spPr>
        <p:txBody>
          <a:bodyPr wrap="square">
            <a:spAutoFit/>
          </a:bodyPr>
          <a:lstStyle/>
          <a:p>
            <a:r>
              <a:rPr lang="en-US" sz="3200" b="1" dirty="0">
                <a:solidFill>
                  <a:schemeClr val="accent2"/>
                </a:solidFill>
              </a:rPr>
              <a:t>Regression</a:t>
            </a:r>
          </a:p>
          <a:p>
            <a:r>
              <a:rPr lang="en-US" sz="3200" b="1" dirty="0">
                <a:solidFill>
                  <a:schemeClr val="accent2"/>
                </a:solidFill>
              </a:rPr>
              <a:t>Model</a:t>
            </a:r>
            <a:endParaRPr lang="en-US" sz="2000" b="1" i="1" dirty="0"/>
          </a:p>
        </p:txBody>
      </p:sp>
      <p:sp>
        <p:nvSpPr>
          <p:cNvPr id="6" name="Rectangle 5"/>
          <p:cNvSpPr/>
          <p:nvPr/>
        </p:nvSpPr>
        <p:spPr>
          <a:xfrm>
            <a:off x="971550" y="2199583"/>
            <a:ext cx="1990312" cy="1077218"/>
          </a:xfrm>
          <a:prstGeom prst="rect">
            <a:avLst/>
          </a:prstGeom>
        </p:spPr>
        <p:txBody>
          <a:bodyPr wrap="square">
            <a:spAutoFit/>
          </a:bodyPr>
          <a:lstStyle/>
          <a:p>
            <a:r>
              <a:rPr lang="en-US" sz="3200" b="1" dirty="0">
                <a:solidFill>
                  <a:schemeClr val="accent2"/>
                </a:solidFill>
              </a:rPr>
              <a:t>Two-Group</a:t>
            </a:r>
          </a:p>
          <a:p>
            <a:r>
              <a:rPr lang="en-US" sz="3200" b="1" dirty="0">
                <a:solidFill>
                  <a:schemeClr val="accent2"/>
                </a:solidFill>
              </a:rPr>
              <a:t>Model</a:t>
            </a:r>
            <a:endParaRPr lang="en-US" sz="2000" b="1" i="1" dirty="0"/>
          </a:p>
        </p:txBody>
      </p:sp>
    </p:spTree>
    <p:extLst>
      <p:ext uri="{BB962C8B-B14F-4D97-AF65-F5344CB8AC3E}">
        <p14:creationId xmlns:p14="http://schemas.microsoft.com/office/powerpoint/2010/main" val="41784737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Categorical vs. Quantitative Explanatory Variable</a:t>
            </a:r>
          </a:p>
        </p:txBody>
      </p:sp>
      <p:pic>
        <p:nvPicPr>
          <p:cNvPr id="3" name="Picture 2"/>
          <p:cNvPicPr>
            <a:picLocks noChangeAspect="1"/>
          </p:cNvPicPr>
          <p:nvPr/>
        </p:nvPicPr>
        <p:blipFill>
          <a:blip r:embed="rId3"/>
          <a:stretch>
            <a:fillRect/>
          </a:stretch>
        </p:blipFill>
        <p:spPr>
          <a:xfrm>
            <a:off x="628650" y="2933658"/>
            <a:ext cx="4198153" cy="2650711"/>
          </a:xfrm>
          <a:prstGeom prst="rect">
            <a:avLst/>
          </a:prstGeom>
        </p:spPr>
      </p:pic>
      <p:pic>
        <p:nvPicPr>
          <p:cNvPr id="4" name="Picture 3"/>
          <p:cNvPicPr>
            <a:picLocks noChangeAspect="1"/>
          </p:cNvPicPr>
          <p:nvPr/>
        </p:nvPicPr>
        <p:blipFill>
          <a:blip r:embed="rId4"/>
          <a:stretch>
            <a:fillRect/>
          </a:stretch>
        </p:blipFill>
        <p:spPr>
          <a:xfrm>
            <a:off x="4136571" y="1791604"/>
            <a:ext cx="4396679" cy="2764061"/>
          </a:xfrm>
          <a:prstGeom prst="rect">
            <a:avLst/>
          </a:prstGeom>
        </p:spPr>
      </p:pic>
      <p:sp>
        <p:nvSpPr>
          <p:cNvPr id="5" name="Rectangle 4"/>
          <p:cNvSpPr/>
          <p:nvPr/>
        </p:nvSpPr>
        <p:spPr>
          <a:xfrm>
            <a:off x="5801251" y="4378278"/>
            <a:ext cx="2256995" cy="1077796"/>
          </a:xfrm>
          <a:prstGeom prst="rect">
            <a:avLst/>
          </a:prstGeom>
        </p:spPr>
        <p:txBody>
          <a:bodyPr wrap="square">
            <a:spAutoFit/>
          </a:bodyPr>
          <a:lstStyle/>
          <a:p>
            <a:r>
              <a:rPr lang="en-US" sz="3200" b="1" dirty="0">
                <a:solidFill>
                  <a:schemeClr val="accent2"/>
                </a:solidFill>
              </a:rPr>
              <a:t>Regression</a:t>
            </a:r>
          </a:p>
          <a:p>
            <a:r>
              <a:rPr lang="en-US" sz="3200" b="1" dirty="0">
                <a:solidFill>
                  <a:schemeClr val="accent2"/>
                </a:solidFill>
              </a:rPr>
              <a:t>Model</a:t>
            </a:r>
            <a:endParaRPr lang="en-US" sz="2000" b="1" i="1" dirty="0"/>
          </a:p>
        </p:txBody>
      </p:sp>
      <p:sp>
        <p:nvSpPr>
          <p:cNvPr id="6" name="Rectangle 5"/>
          <p:cNvSpPr/>
          <p:nvPr/>
        </p:nvSpPr>
        <p:spPr>
          <a:xfrm>
            <a:off x="971550" y="1660738"/>
            <a:ext cx="1990312" cy="1077218"/>
          </a:xfrm>
          <a:prstGeom prst="rect">
            <a:avLst/>
          </a:prstGeom>
        </p:spPr>
        <p:txBody>
          <a:bodyPr wrap="square">
            <a:spAutoFit/>
          </a:bodyPr>
          <a:lstStyle/>
          <a:p>
            <a:r>
              <a:rPr lang="en-US" sz="3200" b="1" dirty="0">
                <a:solidFill>
                  <a:schemeClr val="accent2"/>
                </a:solidFill>
              </a:rPr>
              <a:t>Two-Group</a:t>
            </a:r>
          </a:p>
          <a:p>
            <a:r>
              <a:rPr lang="en-US" sz="3200" b="1" dirty="0">
                <a:solidFill>
                  <a:schemeClr val="accent2"/>
                </a:solidFill>
              </a:rPr>
              <a:t>Model</a:t>
            </a:r>
            <a:endParaRPr lang="en-US" sz="2000" b="1" i="1" dirty="0"/>
          </a:p>
        </p:txBody>
      </p:sp>
      <p:sp>
        <p:nvSpPr>
          <p:cNvPr id="8" name="Right Arrow 7"/>
          <p:cNvSpPr/>
          <p:nvPr/>
        </p:nvSpPr>
        <p:spPr>
          <a:xfrm>
            <a:off x="1534886" y="4882241"/>
            <a:ext cx="391885" cy="40821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5932715" y="3875309"/>
            <a:ext cx="391885" cy="40821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428750" y="5675142"/>
            <a:ext cx="7325073" cy="523220"/>
          </a:xfrm>
          <a:prstGeom prst="rect">
            <a:avLst/>
          </a:prstGeom>
        </p:spPr>
        <p:txBody>
          <a:bodyPr wrap="square">
            <a:spAutoFit/>
          </a:bodyPr>
          <a:lstStyle/>
          <a:p>
            <a:r>
              <a:rPr lang="en-US" sz="2800" b="1">
                <a:solidFill>
                  <a:schemeClr val="accent2"/>
                </a:solidFill>
              </a:rPr>
              <a:t>Do </a:t>
            </a:r>
            <a:r>
              <a:rPr lang="en-US" sz="2800" b="1" dirty="0">
                <a:solidFill>
                  <a:schemeClr val="accent2"/>
                </a:solidFill>
              </a:rPr>
              <a:t>these two dots represent the same state?</a:t>
            </a:r>
          </a:p>
        </p:txBody>
      </p:sp>
    </p:spTree>
    <p:extLst>
      <p:ext uri="{BB962C8B-B14F-4D97-AF65-F5344CB8AC3E}">
        <p14:creationId xmlns:p14="http://schemas.microsoft.com/office/powerpoint/2010/main" val="211891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Categorical vs. Quantitative Explanatory Variable</a:t>
            </a:r>
          </a:p>
        </p:txBody>
      </p:sp>
      <p:pic>
        <p:nvPicPr>
          <p:cNvPr id="4" name="Picture 3"/>
          <p:cNvPicPr>
            <a:picLocks noChangeAspect="1"/>
          </p:cNvPicPr>
          <p:nvPr/>
        </p:nvPicPr>
        <p:blipFill>
          <a:blip r:embed="rId3"/>
          <a:stretch>
            <a:fillRect/>
          </a:stretch>
        </p:blipFill>
        <p:spPr>
          <a:xfrm>
            <a:off x="1768928" y="1920763"/>
            <a:ext cx="5046010" cy="3172276"/>
          </a:xfrm>
          <a:prstGeom prst="rect">
            <a:avLst/>
          </a:prstGeom>
        </p:spPr>
      </p:pic>
      <p:sp>
        <p:nvSpPr>
          <p:cNvPr id="7" name="Rectangle 6"/>
          <p:cNvSpPr/>
          <p:nvPr/>
        </p:nvSpPr>
        <p:spPr>
          <a:xfrm>
            <a:off x="1253744" y="5093039"/>
            <a:ext cx="7261606" cy="1569660"/>
          </a:xfrm>
          <a:prstGeom prst="rect">
            <a:avLst/>
          </a:prstGeom>
        </p:spPr>
        <p:txBody>
          <a:bodyPr wrap="square">
            <a:spAutoFit/>
          </a:bodyPr>
          <a:lstStyle/>
          <a:p>
            <a:r>
              <a:rPr lang="en-US" sz="3200" b="1" dirty="0">
                <a:solidFill>
                  <a:schemeClr val="accent2"/>
                </a:solidFill>
              </a:rPr>
              <a:t>How could you divide the points in this scatter plot into the two </a:t>
            </a:r>
            <a:r>
              <a:rPr lang="en-US" sz="3200" b="1" dirty="0">
                <a:solidFill>
                  <a:schemeClr val="accent1"/>
                </a:solidFill>
              </a:rPr>
              <a:t>smoker2group </a:t>
            </a:r>
            <a:r>
              <a:rPr lang="en-US" sz="3200" b="1" dirty="0">
                <a:solidFill>
                  <a:schemeClr val="accent2"/>
                </a:solidFill>
              </a:rPr>
              <a:t>groups?</a:t>
            </a:r>
          </a:p>
        </p:txBody>
      </p:sp>
      <p:pic>
        <p:nvPicPr>
          <p:cNvPr id="8" name="Picture 7"/>
          <p:cNvPicPr>
            <a:picLocks noChangeAspect="1"/>
          </p:cNvPicPr>
          <p:nvPr/>
        </p:nvPicPr>
        <p:blipFill>
          <a:blip r:embed="rId4"/>
          <a:stretch>
            <a:fillRect/>
          </a:stretch>
        </p:blipFill>
        <p:spPr>
          <a:xfrm>
            <a:off x="739394" y="5149048"/>
            <a:ext cx="457200" cy="482600"/>
          </a:xfrm>
          <a:prstGeom prst="rect">
            <a:avLst/>
          </a:prstGeom>
        </p:spPr>
      </p:pic>
    </p:spTree>
    <p:extLst>
      <p:ext uri="{BB962C8B-B14F-4D97-AF65-F5344CB8AC3E}">
        <p14:creationId xmlns:p14="http://schemas.microsoft.com/office/powerpoint/2010/main" val="40097714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0960E-34A2-6A40-8D59-731576D280E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F2F79EBF-BF97-7D4E-8032-635AEBB2261A}"/>
              </a:ext>
            </a:extLst>
          </p:cNvPr>
          <p:cNvSpPr>
            <a:spLocks noGrp="1"/>
          </p:cNvSpPr>
          <p:nvPr>
            <p:ph type="subTitle" idx="1"/>
          </p:nvPr>
        </p:nvSpPr>
        <p:spPr/>
        <p:txBody>
          <a:bodyPr/>
          <a:lstStyle/>
          <a:p>
            <a:endParaRPr lang="en-US"/>
          </a:p>
        </p:txBody>
      </p:sp>
      <p:pic>
        <p:nvPicPr>
          <p:cNvPr id="5" name="slide.url=https://www.polleverywhere.com/multiple_choice_polls/5fpB1wkI4Adg3jJQB9o0w">
            <a:extLst>
              <a:ext uri="{FF2B5EF4-FFF2-40B4-BE49-F238E27FC236}">
                <a16:creationId xmlns:a16="http://schemas.microsoft.com/office/drawing/2014/main" id="{837973DC-9E73-A741-99B7-459C025B3D58}"/>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42000562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352583" y="3429524"/>
            <a:ext cx="4219417" cy="2663371"/>
          </a:xfrm>
          <a:prstGeom prst="rect">
            <a:avLst/>
          </a:prstGeom>
        </p:spPr>
      </p:pic>
      <p:sp>
        <p:nvSpPr>
          <p:cNvPr id="2" name="Title 1"/>
          <p:cNvSpPr>
            <a:spLocks noGrp="1"/>
          </p:cNvSpPr>
          <p:nvPr>
            <p:ph type="title"/>
          </p:nvPr>
        </p:nvSpPr>
        <p:spPr/>
        <p:txBody>
          <a:bodyPr>
            <a:normAutofit/>
          </a:bodyPr>
          <a:lstStyle/>
          <a:p>
            <a:r>
              <a:rPr lang="en-US" sz="4000" dirty="0"/>
              <a:t>Model Predictions: Means vs</a:t>
            </a:r>
            <a:r>
              <a:rPr lang="en-US" sz="4000"/>
              <a:t>. </a:t>
            </a:r>
            <a:r>
              <a:rPr lang="en-US" sz="4000" dirty="0"/>
              <a:t>Line</a:t>
            </a:r>
          </a:p>
        </p:txBody>
      </p:sp>
      <p:pic>
        <p:nvPicPr>
          <p:cNvPr id="5" name="Picture 4"/>
          <p:cNvPicPr>
            <a:picLocks noChangeAspect="1"/>
          </p:cNvPicPr>
          <p:nvPr/>
        </p:nvPicPr>
        <p:blipFill>
          <a:blip r:embed="rId4"/>
          <a:stretch>
            <a:fillRect/>
          </a:stretch>
        </p:blipFill>
        <p:spPr>
          <a:xfrm>
            <a:off x="4036785" y="1929906"/>
            <a:ext cx="4885593" cy="3085193"/>
          </a:xfrm>
          <a:prstGeom prst="rect">
            <a:avLst/>
          </a:prstGeom>
        </p:spPr>
      </p:pic>
      <p:sp>
        <p:nvSpPr>
          <p:cNvPr id="9" name="Rectangle 8"/>
          <p:cNvSpPr/>
          <p:nvPr/>
        </p:nvSpPr>
        <p:spPr>
          <a:xfrm>
            <a:off x="5801251" y="5015099"/>
            <a:ext cx="2256995" cy="1077796"/>
          </a:xfrm>
          <a:prstGeom prst="rect">
            <a:avLst/>
          </a:prstGeom>
        </p:spPr>
        <p:txBody>
          <a:bodyPr wrap="square">
            <a:spAutoFit/>
          </a:bodyPr>
          <a:lstStyle/>
          <a:p>
            <a:r>
              <a:rPr lang="en-US" sz="3200" b="1" dirty="0">
                <a:solidFill>
                  <a:schemeClr val="accent2"/>
                </a:solidFill>
              </a:rPr>
              <a:t>Regression</a:t>
            </a:r>
          </a:p>
          <a:p>
            <a:r>
              <a:rPr lang="en-US" sz="3200" b="1" dirty="0">
                <a:solidFill>
                  <a:schemeClr val="accent2"/>
                </a:solidFill>
              </a:rPr>
              <a:t>Model</a:t>
            </a:r>
            <a:endParaRPr lang="en-US" sz="2000" b="1" i="1" dirty="0"/>
          </a:p>
        </p:txBody>
      </p:sp>
      <p:sp>
        <p:nvSpPr>
          <p:cNvPr id="10" name="Rectangle 9"/>
          <p:cNvSpPr/>
          <p:nvPr/>
        </p:nvSpPr>
        <p:spPr>
          <a:xfrm>
            <a:off x="628650" y="2162595"/>
            <a:ext cx="1990312" cy="1077218"/>
          </a:xfrm>
          <a:prstGeom prst="rect">
            <a:avLst/>
          </a:prstGeom>
        </p:spPr>
        <p:txBody>
          <a:bodyPr wrap="square">
            <a:spAutoFit/>
          </a:bodyPr>
          <a:lstStyle/>
          <a:p>
            <a:r>
              <a:rPr lang="en-US" sz="3200" b="1" dirty="0">
                <a:solidFill>
                  <a:schemeClr val="accent2"/>
                </a:solidFill>
              </a:rPr>
              <a:t>Two-Group</a:t>
            </a:r>
          </a:p>
          <a:p>
            <a:r>
              <a:rPr lang="en-US" sz="3200" b="1" dirty="0">
                <a:solidFill>
                  <a:schemeClr val="accent2"/>
                </a:solidFill>
              </a:rPr>
              <a:t>Model</a:t>
            </a:r>
            <a:endParaRPr lang="en-US" sz="2000" b="1" i="1" dirty="0"/>
          </a:p>
        </p:txBody>
      </p:sp>
    </p:spTree>
    <p:extLst>
      <p:ext uri="{BB962C8B-B14F-4D97-AF65-F5344CB8AC3E}">
        <p14:creationId xmlns:p14="http://schemas.microsoft.com/office/powerpoint/2010/main" val="4795676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Model Predictions: Means vs</a:t>
            </a:r>
            <a:r>
              <a:rPr lang="en-US" sz="4000"/>
              <a:t>. </a:t>
            </a:r>
            <a:r>
              <a:rPr lang="en-US" sz="4000" dirty="0"/>
              <a:t>Line</a:t>
            </a:r>
          </a:p>
        </p:txBody>
      </p:sp>
      <p:pic>
        <p:nvPicPr>
          <p:cNvPr id="5" name="Picture 4"/>
          <p:cNvPicPr>
            <a:picLocks noChangeAspect="1"/>
          </p:cNvPicPr>
          <p:nvPr/>
        </p:nvPicPr>
        <p:blipFill>
          <a:blip r:embed="rId3"/>
          <a:stretch>
            <a:fillRect/>
          </a:stretch>
        </p:blipFill>
        <p:spPr>
          <a:xfrm>
            <a:off x="2129203" y="1560060"/>
            <a:ext cx="4885593" cy="3085193"/>
          </a:xfrm>
          <a:prstGeom prst="rect">
            <a:avLst/>
          </a:prstGeom>
        </p:spPr>
      </p:pic>
      <p:sp>
        <p:nvSpPr>
          <p:cNvPr id="9" name="Rectangle 8"/>
          <p:cNvSpPr/>
          <p:nvPr/>
        </p:nvSpPr>
        <p:spPr>
          <a:xfrm>
            <a:off x="816429" y="4645253"/>
            <a:ext cx="7870372" cy="1569660"/>
          </a:xfrm>
          <a:prstGeom prst="rect">
            <a:avLst/>
          </a:prstGeom>
        </p:spPr>
        <p:txBody>
          <a:bodyPr wrap="square">
            <a:spAutoFit/>
          </a:bodyPr>
          <a:lstStyle/>
          <a:p>
            <a:r>
              <a:rPr lang="en-US" sz="3200" b="1" dirty="0">
                <a:solidFill>
                  <a:schemeClr val="accent2"/>
                </a:solidFill>
              </a:rPr>
              <a:t>If a state has 15% smokers, what would the regression model predict their percent obese would be?</a:t>
            </a:r>
            <a:endParaRPr lang="en-US" sz="2000" b="1" i="1" dirty="0"/>
          </a:p>
        </p:txBody>
      </p:sp>
    </p:spTree>
    <p:extLst>
      <p:ext uri="{BB962C8B-B14F-4D97-AF65-F5344CB8AC3E}">
        <p14:creationId xmlns:p14="http://schemas.microsoft.com/office/powerpoint/2010/main" val="1288965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Model Predictions: Means vs</a:t>
            </a:r>
            <a:r>
              <a:rPr lang="en-US" sz="4000"/>
              <a:t>. </a:t>
            </a:r>
            <a:r>
              <a:rPr lang="en-US" sz="4000" dirty="0"/>
              <a:t>Line</a:t>
            </a:r>
          </a:p>
        </p:txBody>
      </p:sp>
      <p:pic>
        <p:nvPicPr>
          <p:cNvPr id="5" name="Picture 4"/>
          <p:cNvPicPr>
            <a:picLocks noChangeAspect="1"/>
          </p:cNvPicPr>
          <p:nvPr/>
        </p:nvPicPr>
        <p:blipFill>
          <a:blip r:embed="rId3"/>
          <a:stretch>
            <a:fillRect/>
          </a:stretch>
        </p:blipFill>
        <p:spPr>
          <a:xfrm>
            <a:off x="2129203" y="1560060"/>
            <a:ext cx="4885593" cy="3085193"/>
          </a:xfrm>
          <a:prstGeom prst="rect">
            <a:avLst/>
          </a:prstGeom>
        </p:spPr>
      </p:pic>
      <p:sp>
        <p:nvSpPr>
          <p:cNvPr id="9" name="Rectangle 8"/>
          <p:cNvSpPr/>
          <p:nvPr/>
        </p:nvSpPr>
        <p:spPr>
          <a:xfrm>
            <a:off x="816429" y="4645253"/>
            <a:ext cx="7870372" cy="1569660"/>
          </a:xfrm>
          <a:prstGeom prst="rect">
            <a:avLst/>
          </a:prstGeom>
        </p:spPr>
        <p:txBody>
          <a:bodyPr wrap="square">
            <a:spAutoFit/>
          </a:bodyPr>
          <a:lstStyle/>
          <a:p>
            <a:r>
              <a:rPr lang="en-US" sz="3200" b="1" dirty="0">
                <a:solidFill>
                  <a:schemeClr val="accent2"/>
                </a:solidFill>
              </a:rPr>
              <a:t>If a state has 15% smokers, what would the regression model predict their percent obese would be?</a:t>
            </a:r>
            <a:endParaRPr lang="en-US" sz="2000" b="1" i="1" dirty="0"/>
          </a:p>
        </p:txBody>
      </p:sp>
      <p:cxnSp>
        <p:nvCxnSpPr>
          <p:cNvPr id="4" name="Straight Connector 3"/>
          <p:cNvCxnSpPr/>
          <p:nvPr/>
        </p:nvCxnSpPr>
        <p:spPr>
          <a:xfrm flipV="1">
            <a:off x="3575956" y="3429000"/>
            <a:ext cx="0" cy="78377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cxnSpLocks/>
          </p:cNvCxnSpPr>
          <p:nvPr/>
        </p:nvCxnSpPr>
        <p:spPr>
          <a:xfrm flipH="1">
            <a:off x="2578100" y="3441700"/>
            <a:ext cx="1003300" cy="254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9907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782639" y="1690689"/>
            <a:ext cx="3951916" cy="4063165"/>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accent2"/>
                </a:solidFill>
              </a:rPr>
              <a:t>Hypothesis: Respectful instructions will create better medical adherence</a:t>
            </a:r>
          </a:p>
          <a:p>
            <a:r>
              <a:rPr lang="en-US" sz="3600" dirty="0">
                <a:solidFill>
                  <a:schemeClr val="accent2"/>
                </a:solidFill>
              </a:rPr>
              <a:t>(especially in adolescents)</a:t>
            </a:r>
            <a:endParaRPr lang="en-US" sz="3600" dirty="0">
              <a:solidFill>
                <a:schemeClr val="accent1"/>
              </a:solidFill>
            </a:endParaRPr>
          </a:p>
        </p:txBody>
      </p:sp>
      <p:pic>
        <p:nvPicPr>
          <p:cNvPr id="3" name="Shape 56"/>
          <p:cNvPicPr preferRelativeResize="0"/>
          <p:nvPr/>
        </p:nvPicPr>
        <p:blipFill>
          <a:blip r:embed="rId3">
            <a:alphaModFix/>
          </a:blip>
          <a:stretch>
            <a:fillRect/>
          </a:stretch>
        </p:blipFill>
        <p:spPr>
          <a:xfrm>
            <a:off x="4734555" y="1690689"/>
            <a:ext cx="3911424" cy="3911424"/>
          </a:xfrm>
          <a:prstGeom prst="rect">
            <a:avLst/>
          </a:prstGeom>
          <a:noFill/>
          <a:ln>
            <a:noFill/>
          </a:ln>
        </p:spPr>
      </p:pic>
      <p:sp>
        <p:nvSpPr>
          <p:cNvPr id="4" name="Title 3"/>
          <p:cNvSpPr>
            <a:spLocks noGrp="1"/>
          </p:cNvSpPr>
          <p:nvPr>
            <p:ph type="title"/>
          </p:nvPr>
        </p:nvSpPr>
        <p:spPr/>
        <p:txBody>
          <a:bodyPr/>
          <a:lstStyle/>
          <a:p>
            <a:r>
              <a:rPr lang="en-US" dirty="0"/>
              <a:t>Can Respect Improve </a:t>
            </a:r>
            <a:r>
              <a:rPr lang="en-US"/>
              <a:t>Medical Adherence?</a:t>
            </a:r>
          </a:p>
        </p:txBody>
      </p:sp>
      <p:sp>
        <p:nvSpPr>
          <p:cNvPr id="5" name="Text Placeholder 2"/>
          <p:cNvSpPr txBox="1">
            <a:spLocks/>
          </p:cNvSpPr>
          <p:nvPr/>
        </p:nvSpPr>
        <p:spPr>
          <a:xfrm>
            <a:off x="782639" y="5753854"/>
            <a:ext cx="8160883" cy="4723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David S. Yeager</a:t>
            </a:r>
            <a:r>
              <a:rPr lang="en-US" sz="2400" baseline="30000" dirty="0"/>
              <a:t>,</a:t>
            </a:r>
            <a:r>
              <a:rPr lang="en-US" sz="2400" dirty="0"/>
              <a:t> Quinn </a:t>
            </a:r>
            <a:r>
              <a:rPr lang="en-US" sz="2400" dirty="0" err="1"/>
              <a:t>Hirschi</a:t>
            </a:r>
            <a:r>
              <a:rPr lang="en-US" sz="2400" dirty="0"/>
              <a:t>, and Robert A. Josephs</a:t>
            </a:r>
          </a:p>
        </p:txBody>
      </p:sp>
    </p:spTree>
    <p:extLst>
      <p:ext uri="{BB962C8B-B14F-4D97-AF65-F5344CB8AC3E}">
        <p14:creationId xmlns:p14="http://schemas.microsoft.com/office/powerpoint/2010/main" val="5864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Model Specification for Two-Group Model and Regression Model</a:t>
            </a:r>
          </a:p>
        </p:txBody>
      </p:sp>
      <p:sp>
        <p:nvSpPr>
          <p:cNvPr id="6" name="Rectangle 5"/>
          <p:cNvSpPr/>
          <p:nvPr/>
        </p:nvSpPr>
        <p:spPr>
          <a:xfrm>
            <a:off x="808268" y="3032456"/>
            <a:ext cx="2256995" cy="1077796"/>
          </a:xfrm>
          <a:prstGeom prst="rect">
            <a:avLst/>
          </a:prstGeom>
        </p:spPr>
        <p:txBody>
          <a:bodyPr wrap="square">
            <a:spAutoFit/>
          </a:bodyPr>
          <a:lstStyle/>
          <a:p>
            <a:r>
              <a:rPr lang="en-US" sz="3200" b="1" dirty="0">
                <a:solidFill>
                  <a:schemeClr val="accent2"/>
                </a:solidFill>
              </a:rPr>
              <a:t>Regression</a:t>
            </a:r>
          </a:p>
          <a:p>
            <a:r>
              <a:rPr lang="en-US" sz="3200" b="1" dirty="0">
                <a:solidFill>
                  <a:schemeClr val="accent2"/>
                </a:solidFill>
              </a:rPr>
              <a:t>Model</a:t>
            </a:r>
            <a:endParaRPr lang="en-US" sz="2000" b="1" i="1" dirty="0"/>
          </a:p>
        </p:txBody>
      </p:sp>
      <p:sp>
        <p:nvSpPr>
          <p:cNvPr id="8" name="Rectangle 7"/>
          <p:cNvSpPr/>
          <p:nvPr/>
        </p:nvSpPr>
        <p:spPr>
          <a:xfrm>
            <a:off x="808268" y="1863781"/>
            <a:ext cx="1990312" cy="1077218"/>
          </a:xfrm>
          <a:prstGeom prst="rect">
            <a:avLst/>
          </a:prstGeom>
        </p:spPr>
        <p:txBody>
          <a:bodyPr wrap="square">
            <a:spAutoFit/>
          </a:bodyPr>
          <a:lstStyle/>
          <a:p>
            <a:r>
              <a:rPr lang="en-US" sz="3200" b="1" dirty="0">
                <a:solidFill>
                  <a:schemeClr val="accent2"/>
                </a:solidFill>
              </a:rPr>
              <a:t>Two-Group</a:t>
            </a:r>
          </a:p>
          <a:p>
            <a:r>
              <a:rPr lang="en-US" sz="3200" b="1" dirty="0">
                <a:solidFill>
                  <a:schemeClr val="accent2"/>
                </a:solidFill>
              </a:rPr>
              <a:t>Model</a:t>
            </a:r>
            <a:endParaRPr lang="en-US" sz="2000" b="1" i="1" dirty="0"/>
          </a:p>
        </p:txBody>
      </p:sp>
      <p:pic>
        <p:nvPicPr>
          <p:cNvPr id="9" name="Picture 8"/>
          <p:cNvPicPr>
            <a:picLocks noChangeAspect="1"/>
          </p:cNvPicPr>
          <p:nvPr/>
        </p:nvPicPr>
        <p:blipFill>
          <a:blip r:embed="rId3"/>
          <a:stretch>
            <a:fillRect/>
          </a:stretch>
        </p:blipFill>
        <p:spPr>
          <a:xfrm>
            <a:off x="2993103" y="3428327"/>
            <a:ext cx="3517029" cy="545746"/>
          </a:xfrm>
          <a:prstGeom prst="rect">
            <a:avLst/>
          </a:prstGeom>
        </p:spPr>
      </p:pic>
      <p:pic>
        <p:nvPicPr>
          <p:cNvPr id="11" name="Picture 10"/>
          <p:cNvPicPr>
            <a:picLocks noChangeAspect="1"/>
          </p:cNvPicPr>
          <p:nvPr/>
        </p:nvPicPr>
        <p:blipFill>
          <a:blip r:embed="rId3"/>
          <a:stretch>
            <a:fillRect/>
          </a:stretch>
        </p:blipFill>
        <p:spPr>
          <a:xfrm>
            <a:off x="2993103" y="2253972"/>
            <a:ext cx="3517029" cy="545746"/>
          </a:xfrm>
          <a:prstGeom prst="rect">
            <a:avLst/>
          </a:prstGeom>
        </p:spPr>
      </p:pic>
      <p:sp>
        <p:nvSpPr>
          <p:cNvPr id="12" name="Rectangle 11"/>
          <p:cNvSpPr/>
          <p:nvPr/>
        </p:nvSpPr>
        <p:spPr>
          <a:xfrm>
            <a:off x="808268" y="4369944"/>
            <a:ext cx="7886700" cy="1754326"/>
          </a:xfrm>
          <a:prstGeom prst="rect">
            <a:avLst/>
          </a:prstGeom>
        </p:spPr>
        <p:txBody>
          <a:bodyPr wrap="square">
            <a:spAutoFit/>
          </a:bodyPr>
          <a:lstStyle/>
          <a:p>
            <a:r>
              <a:rPr lang="en-US" sz="3600" b="1" dirty="0">
                <a:solidFill>
                  <a:schemeClr val="accent1"/>
                </a:solidFill>
              </a:rPr>
              <a:t>How can you tell the difference? You must interpret each component</a:t>
            </a:r>
          </a:p>
          <a:p>
            <a:r>
              <a:rPr lang="en-US" sz="3600" b="1" i="1" dirty="0">
                <a:solidFill>
                  <a:schemeClr val="accent1"/>
                </a:solidFill>
              </a:rPr>
              <a:t>in context</a:t>
            </a:r>
            <a:r>
              <a:rPr lang="en-US" sz="3600" b="1" dirty="0">
                <a:solidFill>
                  <a:schemeClr val="accent1"/>
                </a:solidFill>
              </a:rPr>
              <a:t>. </a:t>
            </a:r>
            <a:endParaRPr lang="en-US" sz="2400" b="1" i="1" dirty="0">
              <a:solidFill>
                <a:schemeClr val="accent1"/>
              </a:solidFill>
            </a:endParaRPr>
          </a:p>
        </p:txBody>
      </p:sp>
    </p:spTree>
    <p:extLst>
      <p:ext uri="{BB962C8B-B14F-4D97-AF65-F5344CB8AC3E}">
        <p14:creationId xmlns:p14="http://schemas.microsoft.com/office/powerpoint/2010/main" val="1847515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83341" y="4058097"/>
            <a:ext cx="6115430" cy="1954786"/>
          </a:xfrm>
          <a:prstGeom prst="rect">
            <a:avLst/>
          </a:prstGeom>
        </p:spPr>
      </p:pic>
      <p:pic>
        <p:nvPicPr>
          <p:cNvPr id="4" name="Picture 3"/>
          <p:cNvPicPr>
            <a:picLocks noChangeAspect="1"/>
          </p:cNvPicPr>
          <p:nvPr/>
        </p:nvPicPr>
        <p:blipFill rotWithShape="1">
          <a:blip r:embed="rId4"/>
          <a:srcRect r="13967"/>
          <a:stretch/>
        </p:blipFill>
        <p:spPr>
          <a:xfrm>
            <a:off x="383341" y="1690689"/>
            <a:ext cx="6115429" cy="2171947"/>
          </a:xfrm>
          <a:prstGeom prst="rect">
            <a:avLst/>
          </a:prstGeom>
        </p:spPr>
      </p:pic>
      <p:sp>
        <p:nvSpPr>
          <p:cNvPr id="2" name="Title 1"/>
          <p:cNvSpPr>
            <a:spLocks noGrp="1"/>
          </p:cNvSpPr>
          <p:nvPr>
            <p:ph type="title"/>
          </p:nvPr>
        </p:nvSpPr>
        <p:spPr/>
        <p:txBody>
          <a:bodyPr>
            <a:normAutofit/>
          </a:bodyPr>
          <a:lstStyle/>
          <a:p>
            <a:r>
              <a:rPr lang="en-US" sz="3600" dirty="0"/>
              <a:t>Fitting the Two-Group Model and the </a:t>
            </a:r>
            <a:r>
              <a:rPr lang="en-US" sz="3600"/>
              <a:t>Regression Model: Same R Code</a:t>
            </a:r>
            <a:endParaRPr lang="en-US" sz="3600" dirty="0"/>
          </a:p>
        </p:txBody>
      </p:sp>
      <p:sp>
        <p:nvSpPr>
          <p:cNvPr id="6" name="Rectangle 5"/>
          <p:cNvSpPr/>
          <p:nvPr/>
        </p:nvSpPr>
        <p:spPr>
          <a:xfrm>
            <a:off x="6887005" y="4496592"/>
            <a:ext cx="2256995" cy="1077796"/>
          </a:xfrm>
          <a:prstGeom prst="rect">
            <a:avLst/>
          </a:prstGeom>
        </p:spPr>
        <p:txBody>
          <a:bodyPr wrap="square">
            <a:spAutoFit/>
          </a:bodyPr>
          <a:lstStyle/>
          <a:p>
            <a:r>
              <a:rPr lang="en-US" sz="3200" b="1" dirty="0">
                <a:solidFill>
                  <a:schemeClr val="accent2"/>
                </a:solidFill>
              </a:rPr>
              <a:t>Regression</a:t>
            </a:r>
          </a:p>
          <a:p>
            <a:r>
              <a:rPr lang="en-US" sz="3200" b="1" dirty="0">
                <a:solidFill>
                  <a:schemeClr val="accent2"/>
                </a:solidFill>
              </a:rPr>
              <a:t>Model</a:t>
            </a:r>
            <a:endParaRPr lang="en-US" sz="2000" b="1" i="1" dirty="0"/>
          </a:p>
        </p:txBody>
      </p:sp>
      <p:sp>
        <p:nvSpPr>
          <p:cNvPr id="8" name="Rectangle 7"/>
          <p:cNvSpPr/>
          <p:nvPr/>
        </p:nvSpPr>
        <p:spPr>
          <a:xfrm>
            <a:off x="6793496" y="1889861"/>
            <a:ext cx="1990312" cy="1077218"/>
          </a:xfrm>
          <a:prstGeom prst="rect">
            <a:avLst/>
          </a:prstGeom>
        </p:spPr>
        <p:txBody>
          <a:bodyPr wrap="square">
            <a:spAutoFit/>
          </a:bodyPr>
          <a:lstStyle/>
          <a:p>
            <a:r>
              <a:rPr lang="en-US" sz="3200" b="1" dirty="0">
                <a:solidFill>
                  <a:schemeClr val="accent2"/>
                </a:solidFill>
              </a:rPr>
              <a:t>Two-Group</a:t>
            </a:r>
          </a:p>
          <a:p>
            <a:r>
              <a:rPr lang="en-US" sz="3200" b="1" dirty="0">
                <a:solidFill>
                  <a:schemeClr val="accent2"/>
                </a:solidFill>
              </a:rPr>
              <a:t>Model</a:t>
            </a:r>
            <a:endParaRPr lang="en-US" sz="2000" b="1" i="1" dirty="0"/>
          </a:p>
        </p:txBody>
      </p:sp>
      <p:pic>
        <p:nvPicPr>
          <p:cNvPr id="9" name="Picture 8"/>
          <p:cNvPicPr>
            <a:picLocks noChangeAspect="1"/>
          </p:cNvPicPr>
          <p:nvPr/>
        </p:nvPicPr>
        <p:blipFill>
          <a:blip r:embed="rId5"/>
          <a:stretch>
            <a:fillRect/>
          </a:stretch>
        </p:blipFill>
        <p:spPr>
          <a:xfrm>
            <a:off x="5266779" y="5595328"/>
            <a:ext cx="3517029" cy="545746"/>
          </a:xfrm>
          <a:prstGeom prst="rect">
            <a:avLst/>
          </a:prstGeom>
        </p:spPr>
      </p:pic>
      <p:pic>
        <p:nvPicPr>
          <p:cNvPr id="11" name="Picture 10"/>
          <p:cNvPicPr>
            <a:picLocks noChangeAspect="1"/>
          </p:cNvPicPr>
          <p:nvPr/>
        </p:nvPicPr>
        <p:blipFill>
          <a:blip r:embed="rId5"/>
          <a:stretch>
            <a:fillRect/>
          </a:stretch>
        </p:blipFill>
        <p:spPr>
          <a:xfrm>
            <a:off x="5381079" y="2988019"/>
            <a:ext cx="3517029" cy="545746"/>
          </a:xfrm>
          <a:prstGeom prst="rect">
            <a:avLst/>
          </a:prstGeom>
        </p:spPr>
      </p:pic>
    </p:spTree>
    <p:extLst>
      <p:ext uri="{BB962C8B-B14F-4D97-AF65-F5344CB8AC3E}">
        <p14:creationId xmlns:p14="http://schemas.microsoft.com/office/powerpoint/2010/main" val="16348558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Comparing the Two-Group Model and the Regression Model</a:t>
            </a:r>
          </a:p>
        </p:txBody>
      </p:sp>
      <p:pic>
        <p:nvPicPr>
          <p:cNvPr id="9" name="Picture 8"/>
          <p:cNvPicPr>
            <a:picLocks noChangeAspect="1"/>
          </p:cNvPicPr>
          <p:nvPr/>
        </p:nvPicPr>
        <p:blipFill>
          <a:blip r:embed="rId3"/>
          <a:stretch>
            <a:fillRect/>
          </a:stretch>
        </p:blipFill>
        <p:spPr>
          <a:xfrm>
            <a:off x="2307174" y="3796970"/>
            <a:ext cx="4529651" cy="702877"/>
          </a:xfrm>
          <a:prstGeom prst="rect">
            <a:avLst/>
          </a:prstGeom>
        </p:spPr>
      </p:pic>
      <p:grpSp>
        <p:nvGrpSpPr>
          <p:cNvPr id="7" name="Group 6"/>
          <p:cNvGrpSpPr/>
          <p:nvPr/>
        </p:nvGrpSpPr>
        <p:grpSpPr>
          <a:xfrm>
            <a:off x="515105" y="1837646"/>
            <a:ext cx="8252374" cy="1757081"/>
            <a:chOff x="628650" y="1829727"/>
            <a:chExt cx="8252374" cy="1757081"/>
          </a:xfrm>
        </p:grpSpPr>
        <p:pic>
          <p:nvPicPr>
            <p:cNvPr id="4" name="Picture 3"/>
            <p:cNvPicPr>
              <a:picLocks noChangeAspect="1"/>
            </p:cNvPicPr>
            <p:nvPr/>
          </p:nvPicPr>
          <p:blipFill rotWithShape="1">
            <a:blip r:embed="rId4"/>
            <a:srcRect l="11376" t="59408" r="31299"/>
            <a:stretch/>
          </p:blipFill>
          <p:spPr>
            <a:xfrm>
              <a:off x="628650" y="1889861"/>
              <a:ext cx="4849645" cy="1049282"/>
            </a:xfrm>
            <a:prstGeom prst="rect">
              <a:avLst/>
            </a:prstGeom>
          </p:spPr>
        </p:pic>
        <p:sp>
          <p:nvSpPr>
            <p:cNvPr id="6" name="Rectangle 5"/>
            <p:cNvSpPr/>
            <p:nvPr/>
          </p:nvSpPr>
          <p:spPr>
            <a:xfrm>
              <a:off x="5478295" y="2776371"/>
              <a:ext cx="3282043" cy="584775"/>
            </a:xfrm>
            <a:prstGeom prst="rect">
              <a:avLst/>
            </a:prstGeom>
          </p:spPr>
          <p:txBody>
            <a:bodyPr wrap="square">
              <a:spAutoFit/>
            </a:bodyPr>
            <a:lstStyle/>
            <a:p>
              <a:r>
                <a:rPr lang="en-US" sz="3200" b="1" dirty="0">
                  <a:solidFill>
                    <a:schemeClr val="accent2"/>
                  </a:solidFill>
                </a:rPr>
                <a:t>Regression Model</a:t>
              </a:r>
              <a:endParaRPr lang="en-US" sz="2000" b="1" i="1" dirty="0"/>
            </a:p>
          </p:txBody>
        </p:sp>
        <p:sp>
          <p:nvSpPr>
            <p:cNvPr id="8" name="Rectangle 7"/>
            <p:cNvSpPr/>
            <p:nvPr/>
          </p:nvSpPr>
          <p:spPr>
            <a:xfrm>
              <a:off x="5478295" y="1829727"/>
              <a:ext cx="3402729" cy="584775"/>
            </a:xfrm>
            <a:prstGeom prst="rect">
              <a:avLst/>
            </a:prstGeom>
          </p:spPr>
          <p:txBody>
            <a:bodyPr wrap="square">
              <a:spAutoFit/>
            </a:bodyPr>
            <a:lstStyle/>
            <a:p>
              <a:r>
                <a:rPr lang="en-US" sz="3200" b="1">
                  <a:solidFill>
                    <a:schemeClr val="accent2"/>
                  </a:solidFill>
                </a:rPr>
                <a:t>Two-Group Model</a:t>
              </a:r>
              <a:endParaRPr lang="en-US" sz="2000" b="1" i="1" dirty="0"/>
            </a:p>
          </p:txBody>
        </p:sp>
        <p:pic>
          <p:nvPicPr>
            <p:cNvPr id="5" name="Picture 4"/>
            <p:cNvPicPr>
              <a:picLocks noChangeAspect="1"/>
            </p:cNvPicPr>
            <p:nvPr/>
          </p:nvPicPr>
          <p:blipFill rotWithShape="1">
            <a:blip r:embed="rId5"/>
            <a:srcRect t="64956" r="43522" b="-1"/>
            <a:stretch/>
          </p:blipFill>
          <p:spPr>
            <a:xfrm>
              <a:off x="628650" y="2771493"/>
              <a:ext cx="4110653" cy="815315"/>
            </a:xfrm>
            <a:prstGeom prst="rect">
              <a:avLst/>
            </a:prstGeom>
          </p:spPr>
        </p:pic>
        <p:sp>
          <p:nvSpPr>
            <p:cNvPr id="3" name="Rectangle 2"/>
            <p:cNvSpPr/>
            <p:nvPr/>
          </p:nvSpPr>
          <p:spPr>
            <a:xfrm>
              <a:off x="628650" y="1829727"/>
              <a:ext cx="8131688" cy="8644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28650" y="2698073"/>
              <a:ext cx="8131688" cy="8644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itle 1"/>
          <p:cNvSpPr txBox="1">
            <a:spLocks/>
          </p:cNvSpPr>
          <p:nvPr/>
        </p:nvSpPr>
        <p:spPr>
          <a:xfrm>
            <a:off x="750471" y="4726338"/>
            <a:ext cx="7643055" cy="1364486"/>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accent2"/>
                </a:solidFill>
              </a:rPr>
              <a:t>Why is the y intercept so much higher for the two-group model? (Think: definition of y intercept)</a:t>
            </a:r>
            <a:endParaRPr lang="en-US" sz="2000" dirty="0">
              <a:solidFill>
                <a:schemeClr val="accent2"/>
              </a:solidFill>
            </a:endParaRPr>
          </a:p>
        </p:txBody>
      </p:sp>
    </p:spTree>
    <p:extLst>
      <p:ext uri="{BB962C8B-B14F-4D97-AF65-F5344CB8AC3E}">
        <p14:creationId xmlns:p14="http://schemas.microsoft.com/office/powerpoint/2010/main" val="36779781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352583" y="3739773"/>
            <a:ext cx="4219417" cy="2663371"/>
          </a:xfrm>
          <a:prstGeom prst="rect">
            <a:avLst/>
          </a:prstGeom>
        </p:spPr>
      </p:pic>
      <p:pic>
        <p:nvPicPr>
          <p:cNvPr id="5" name="Picture 4"/>
          <p:cNvPicPr>
            <a:picLocks noChangeAspect="1"/>
          </p:cNvPicPr>
          <p:nvPr/>
        </p:nvPicPr>
        <p:blipFill>
          <a:blip r:embed="rId4"/>
          <a:stretch>
            <a:fillRect/>
          </a:stretch>
        </p:blipFill>
        <p:spPr>
          <a:xfrm>
            <a:off x="4036785" y="2240155"/>
            <a:ext cx="4885593" cy="3085193"/>
          </a:xfrm>
          <a:prstGeom prst="rect">
            <a:avLst/>
          </a:prstGeom>
        </p:spPr>
      </p:pic>
      <p:sp>
        <p:nvSpPr>
          <p:cNvPr id="9" name="Rectangle 8"/>
          <p:cNvSpPr/>
          <p:nvPr/>
        </p:nvSpPr>
        <p:spPr>
          <a:xfrm>
            <a:off x="5801251" y="5325348"/>
            <a:ext cx="2256995" cy="1077796"/>
          </a:xfrm>
          <a:prstGeom prst="rect">
            <a:avLst/>
          </a:prstGeom>
        </p:spPr>
        <p:txBody>
          <a:bodyPr wrap="square">
            <a:spAutoFit/>
          </a:bodyPr>
          <a:lstStyle/>
          <a:p>
            <a:r>
              <a:rPr lang="en-US" sz="3200" b="1" dirty="0">
                <a:solidFill>
                  <a:schemeClr val="accent2"/>
                </a:solidFill>
              </a:rPr>
              <a:t>Regression</a:t>
            </a:r>
          </a:p>
          <a:p>
            <a:r>
              <a:rPr lang="en-US" sz="3200" b="1" dirty="0">
                <a:solidFill>
                  <a:schemeClr val="accent2"/>
                </a:solidFill>
              </a:rPr>
              <a:t>Model</a:t>
            </a:r>
            <a:endParaRPr lang="en-US" sz="2000" b="1" i="1" dirty="0"/>
          </a:p>
        </p:txBody>
      </p:sp>
      <p:sp>
        <p:nvSpPr>
          <p:cNvPr id="10" name="Rectangle 9"/>
          <p:cNvSpPr/>
          <p:nvPr/>
        </p:nvSpPr>
        <p:spPr>
          <a:xfrm>
            <a:off x="628650" y="2472844"/>
            <a:ext cx="1990312" cy="1077218"/>
          </a:xfrm>
          <a:prstGeom prst="rect">
            <a:avLst/>
          </a:prstGeom>
        </p:spPr>
        <p:txBody>
          <a:bodyPr wrap="square">
            <a:spAutoFit/>
          </a:bodyPr>
          <a:lstStyle/>
          <a:p>
            <a:r>
              <a:rPr lang="en-US" sz="3200" b="1" dirty="0">
                <a:solidFill>
                  <a:schemeClr val="accent2"/>
                </a:solidFill>
              </a:rPr>
              <a:t>Two-Group</a:t>
            </a:r>
          </a:p>
          <a:p>
            <a:r>
              <a:rPr lang="en-US" sz="3200" b="1" dirty="0">
                <a:solidFill>
                  <a:schemeClr val="accent2"/>
                </a:solidFill>
              </a:rPr>
              <a:t>Model</a:t>
            </a:r>
            <a:endParaRPr lang="en-US" sz="2000" b="1" i="1" dirty="0"/>
          </a:p>
        </p:txBody>
      </p:sp>
      <p:grpSp>
        <p:nvGrpSpPr>
          <p:cNvPr id="8" name="Group 7"/>
          <p:cNvGrpSpPr/>
          <p:nvPr/>
        </p:nvGrpSpPr>
        <p:grpSpPr>
          <a:xfrm>
            <a:off x="628650" y="281119"/>
            <a:ext cx="8252374" cy="1757081"/>
            <a:chOff x="628650" y="1829727"/>
            <a:chExt cx="8252374" cy="1757081"/>
          </a:xfrm>
        </p:grpSpPr>
        <p:pic>
          <p:nvPicPr>
            <p:cNvPr id="12" name="Picture 11"/>
            <p:cNvPicPr>
              <a:picLocks noChangeAspect="1"/>
            </p:cNvPicPr>
            <p:nvPr/>
          </p:nvPicPr>
          <p:blipFill rotWithShape="1">
            <a:blip r:embed="rId5"/>
            <a:srcRect l="11376" t="59408" r="31299"/>
            <a:stretch/>
          </p:blipFill>
          <p:spPr>
            <a:xfrm>
              <a:off x="628650" y="1889861"/>
              <a:ext cx="4849645" cy="1049282"/>
            </a:xfrm>
            <a:prstGeom prst="rect">
              <a:avLst/>
            </a:prstGeom>
          </p:spPr>
        </p:pic>
        <p:sp>
          <p:nvSpPr>
            <p:cNvPr id="13" name="Rectangle 12"/>
            <p:cNvSpPr/>
            <p:nvPr/>
          </p:nvSpPr>
          <p:spPr>
            <a:xfrm>
              <a:off x="5478295" y="2776371"/>
              <a:ext cx="3282043" cy="584775"/>
            </a:xfrm>
            <a:prstGeom prst="rect">
              <a:avLst/>
            </a:prstGeom>
          </p:spPr>
          <p:txBody>
            <a:bodyPr wrap="square">
              <a:spAutoFit/>
            </a:bodyPr>
            <a:lstStyle/>
            <a:p>
              <a:r>
                <a:rPr lang="en-US" sz="3200" b="1" dirty="0">
                  <a:solidFill>
                    <a:schemeClr val="accent2"/>
                  </a:solidFill>
                </a:rPr>
                <a:t>Regression Model</a:t>
              </a:r>
              <a:endParaRPr lang="en-US" sz="2000" b="1" i="1" dirty="0"/>
            </a:p>
          </p:txBody>
        </p:sp>
        <p:sp>
          <p:nvSpPr>
            <p:cNvPr id="14" name="Rectangle 13"/>
            <p:cNvSpPr/>
            <p:nvPr/>
          </p:nvSpPr>
          <p:spPr>
            <a:xfrm>
              <a:off x="5478295" y="1829727"/>
              <a:ext cx="3402729" cy="584775"/>
            </a:xfrm>
            <a:prstGeom prst="rect">
              <a:avLst/>
            </a:prstGeom>
          </p:spPr>
          <p:txBody>
            <a:bodyPr wrap="square">
              <a:spAutoFit/>
            </a:bodyPr>
            <a:lstStyle/>
            <a:p>
              <a:r>
                <a:rPr lang="en-US" sz="3200" b="1">
                  <a:solidFill>
                    <a:schemeClr val="accent2"/>
                  </a:solidFill>
                </a:rPr>
                <a:t>Two-Group Model</a:t>
              </a:r>
              <a:endParaRPr lang="en-US" sz="2000" b="1" i="1" dirty="0"/>
            </a:p>
          </p:txBody>
        </p:sp>
        <p:pic>
          <p:nvPicPr>
            <p:cNvPr id="15" name="Picture 14"/>
            <p:cNvPicPr>
              <a:picLocks noChangeAspect="1"/>
            </p:cNvPicPr>
            <p:nvPr/>
          </p:nvPicPr>
          <p:blipFill rotWithShape="1">
            <a:blip r:embed="rId6"/>
            <a:srcRect t="64956" r="43522" b="-1"/>
            <a:stretch/>
          </p:blipFill>
          <p:spPr>
            <a:xfrm>
              <a:off x="628650" y="2771493"/>
              <a:ext cx="4110653" cy="815315"/>
            </a:xfrm>
            <a:prstGeom prst="rect">
              <a:avLst/>
            </a:prstGeom>
          </p:spPr>
        </p:pic>
        <p:sp>
          <p:nvSpPr>
            <p:cNvPr id="16" name="Rectangle 15"/>
            <p:cNvSpPr/>
            <p:nvPr/>
          </p:nvSpPr>
          <p:spPr>
            <a:xfrm>
              <a:off x="628650" y="1829727"/>
              <a:ext cx="8131688" cy="8644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28650" y="2698073"/>
              <a:ext cx="8131688" cy="8644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626110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036785" y="2240155"/>
            <a:ext cx="4885593" cy="3085193"/>
          </a:xfrm>
          <a:prstGeom prst="rect">
            <a:avLst/>
          </a:prstGeom>
        </p:spPr>
      </p:pic>
      <p:sp>
        <p:nvSpPr>
          <p:cNvPr id="9" name="Rectangle 8"/>
          <p:cNvSpPr/>
          <p:nvPr/>
        </p:nvSpPr>
        <p:spPr>
          <a:xfrm>
            <a:off x="5801251" y="5325348"/>
            <a:ext cx="2256995" cy="1077796"/>
          </a:xfrm>
          <a:prstGeom prst="rect">
            <a:avLst/>
          </a:prstGeom>
        </p:spPr>
        <p:txBody>
          <a:bodyPr wrap="square">
            <a:spAutoFit/>
          </a:bodyPr>
          <a:lstStyle/>
          <a:p>
            <a:r>
              <a:rPr lang="en-US" sz="3200" b="1" dirty="0">
                <a:solidFill>
                  <a:schemeClr val="accent2"/>
                </a:solidFill>
              </a:rPr>
              <a:t>Regression</a:t>
            </a:r>
          </a:p>
          <a:p>
            <a:r>
              <a:rPr lang="en-US" sz="3200" b="1" dirty="0">
                <a:solidFill>
                  <a:schemeClr val="accent2"/>
                </a:solidFill>
              </a:rPr>
              <a:t>Model</a:t>
            </a:r>
            <a:endParaRPr lang="en-US" sz="2000" b="1" i="1" dirty="0"/>
          </a:p>
        </p:txBody>
      </p:sp>
      <p:grpSp>
        <p:nvGrpSpPr>
          <p:cNvPr id="8" name="Group 7"/>
          <p:cNvGrpSpPr/>
          <p:nvPr/>
        </p:nvGrpSpPr>
        <p:grpSpPr>
          <a:xfrm>
            <a:off x="628650" y="281119"/>
            <a:ext cx="8252374" cy="1757081"/>
            <a:chOff x="628650" y="1829727"/>
            <a:chExt cx="8252374" cy="1757081"/>
          </a:xfrm>
        </p:grpSpPr>
        <p:pic>
          <p:nvPicPr>
            <p:cNvPr id="12" name="Picture 11"/>
            <p:cNvPicPr>
              <a:picLocks noChangeAspect="1"/>
            </p:cNvPicPr>
            <p:nvPr/>
          </p:nvPicPr>
          <p:blipFill rotWithShape="1">
            <a:blip r:embed="rId4"/>
            <a:srcRect l="11376" t="59408" r="31299"/>
            <a:stretch/>
          </p:blipFill>
          <p:spPr>
            <a:xfrm>
              <a:off x="628650" y="1889861"/>
              <a:ext cx="4849645" cy="1049282"/>
            </a:xfrm>
            <a:prstGeom prst="rect">
              <a:avLst/>
            </a:prstGeom>
          </p:spPr>
        </p:pic>
        <p:sp>
          <p:nvSpPr>
            <p:cNvPr id="13" name="Rectangle 12"/>
            <p:cNvSpPr/>
            <p:nvPr/>
          </p:nvSpPr>
          <p:spPr>
            <a:xfrm>
              <a:off x="5478295" y="2776371"/>
              <a:ext cx="3282043" cy="584775"/>
            </a:xfrm>
            <a:prstGeom prst="rect">
              <a:avLst/>
            </a:prstGeom>
          </p:spPr>
          <p:txBody>
            <a:bodyPr wrap="square">
              <a:spAutoFit/>
            </a:bodyPr>
            <a:lstStyle/>
            <a:p>
              <a:r>
                <a:rPr lang="en-US" sz="3200" b="1" dirty="0">
                  <a:solidFill>
                    <a:schemeClr val="accent2"/>
                  </a:solidFill>
                </a:rPr>
                <a:t>Regression Model</a:t>
              </a:r>
              <a:endParaRPr lang="en-US" sz="2000" b="1" i="1" dirty="0"/>
            </a:p>
          </p:txBody>
        </p:sp>
        <p:sp>
          <p:nvSpPr>
            <p:cNvPr id="14" name="Rectangle 13"/>
            <p:cNvSpPr/>
            <p:nvPr/>
          </p:nvSpPr>
          <p:spPr>
            <a:xfrm>
              <a:off x="5478295" y="1829727"/>
              <a:ext cx="3402729" cy="584775"/>
            </a:xfrm>
            <a:prstGeom prst="rect">
              <a:avLst/>
            </a:prstGeom>
          </p:spPr>
          <p:txBody>
            <a:bodyPr wrap="square">
              <a:spAutoFit/>
            </a:bodyPr>
            <a:lstStyle/>
            <a:p>
              <a:r>
                <a:rPr lang="en-US" sz="3200" b="1">
                  <a:solidFill>
                    <a:schemeClr val="accent2"/>
                  </a:solidFill>
                </a:rPr>
                <a:t>Two-Group Model</a:t>
              </a:r>
              <a:endParaRPr lang="en-US" sz="2000" b="1" i="1" dirty="0"/>
            </a:p>
          </p:txBody>
        </p:sp>
        <p:pic>
          <p:nvPicPr>
            <p:cNvPr id="15" name="Picture 14"/>
            <p:cNvPicPr>
              <a:picLocks noChangeAspect="1"/>
            </p:cNvPicPr>
            <p:nvPr/>
          </p:nvPicPr>
          <p:blipFill rotWithShape="1">
            <a:blip r:embed="rId5"/>
            <a:srcRect t="64956" r="43522" b="-1"/>
            <a:stretch/>
          </p:blipFill>
          <p:spPr>
            <a:xfrm>
              <a:off x="628650" y="2771493"/>
              <a:ext cx="4110653" cy="815315"/>
            </a:xfrm>
            <a:prstGeom prst="rect">
              <a:avLst/>
            </a:prstGeom>
          </p:spPr>
        </p:pic>
        <p:sp>
          <p:nvSpPr>
            <p:cNvPr id="16" name="Rectangle 15"/>
            <p:cNvSpPr/>
            <p:nvPr/>
          </p:nvSpPr>
          <p:spPr>
            <a:xfrm>
              <a:off x="628650" y="1829727"/>
              <a:ext cx="8131688" cy="8644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28650" y="2698073"/>
              <a:ext cx="8131688" cy="8644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p:cNvSpPr/>
          <p:nvPr/>
        </p:nvSpPr>
        <p:spPr>
          <a:xfrm>
            <a:off x="3869871" y="4082143"/>
            <a:ext cx="1306286" cy="10287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188363" y="3565441"/>
            <a:ext cx="2256995" cy="2062103"/>
          </a:xfrm>
          <a:prstGeom prst="rect">
            <a:avLst/>
          </a:prstGeom>
        </p:spPr>
        <p:txBody>
          <a:bodyPr wrap="square">
            <a:spAutoFit/>
          </a:bodyPr>
          <a:lstStyle/>
          <a:p>
            <a:r>
              <a:rPr lang="en-US" sz="3200" b="1">
                <a:solidFill>
                  <a:schemeClr val="accent2"/>
                </a:solidFill>
              </a:rPr>
              <a:t>Why isn’t the intercept 17?</a:t>
            </a:r>
            <a:endParaRPr lang="en-US" sz="2000" b="1" i="1" dirty="0"/>
          </a:p>
        </p:txBody>
      </p:sp>
    </p:spTree>
    <p:extLst>
      <p:ext uri="{BB962C8B-B14F-4D97-AF65-F5344CB8AC3E}">
        <p14:creationId xmlns:p14="http://schemas.microsoft.com/office/powerpoint/2010/main" val="17614313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Comparing the Two-Group Model and the Regression Model</a:t>
            </a:r>
          </a:p>
        </p:txBody>
      </p:sp>
      <p:pic>
        <p:nvPicPr>
          <p:cNvPr id="9" name="Picture 8"/>
          <p:cNvPicPr>
            <a:picLocks noChangeAspect="1"/>
          </p:cNvPicPr>
          <p:nvPr/>
        </p:nvPicPr>
        <p:blipFill>
          <a:blip r:embed="rId3"/>
          <a:stretch>
            <a:fillRect/>
          </a:stretch>
        </p:blipFill>
        <p:spPr>
          <a:xfrm>
            <a:off x="2307174" y="3796970"/>
            <a:ext cx="4529651" cy="702877"/>
          </a:xfrm>
          <a:prstGeom prst="rect">
            <a:avLst/>
          </a:prstGeom>
        </p:spPr>
      </p:pic>
      <p:grpSp>
        <p:nvGrpSpPr>
          <p:cNvPr id="7" name="Group 6"/>
          <p:cNvGrpSpPr/>
          <p:nvPr/>
        </p:nvGrpSpPr>
        <p:grpSpPr>
          <a:xfrm>
            <a:off x="515105" y="1837646"/>
            <a:ext cx="8252374" cy="1757081"/>
            <a:chOff x="628650" y="1829727"/>
            <a:chExt cx="8252374" cy="1757081"/>
          </a:xfrm>
        </p:grpSpPr>
        <p:pic>
          <p:nvPicPr>
            <p:cNvPr id="4" name="Picture 3"/>
            <p:cNvPicPr>
              <a:picLocks noChangeAspect="1"/>
            </p:cNvPicPr>
            <p:nvPr/>
          </p:nvPicPr>
          <p:blipFill rotWithShape="1">
            <a:blip r:embed="rId4"/>
            <a:srcRect l="11376" t="59408" r="31299"/>
            <a:stretch/>
          </p:blipFill>
          <p:spPr>
            <a:xfrm>
              <a:off x="628650" y="1889861"/>
              <a:ext cx="4849645" cy="1049282"/>
            </a:xfrm>
            <a:prstGeom prst="rect">
              <a:avLst/>
            </a:prstGeom>
          </p:spPr>
        </p:pic>
        <p:sp>
          <p:nvSpPr>
            <p:cNvPr id="6" name="Rectangle 5"/>
            <p:cNvSpPr/>
            <p:nvPr/>
          </p:nvSpPr>
          <p:spPr>
            <a:xfrm>
              <a:off x="5478295" y="2776371"/>
              <a:ext cx="3282043" cy="584775"/>
            </a:xfrm>
            <a:prstGeom prst="rect">
              <a:avLst/>
            </a:prstGeom>
          </p:spPr>
          <p:txBody>
            <a:bodyPr wrap="square">
              <a:spAutoFit/>
            </a:bodyPr>
            <a:lstStyle/>
            <a:p>
              <a:r>
                <a:rPr lang="en-US" sz="3200" b="1" dirty="0">
                  <a:solidFill>
                    <a:schemeClr val="accent2"/>
                  </a:solidFill>
                </a:rPr>
                <a:t>Regression Model</a:t>
              </a:r>
              <a:endParaRPr lang="en-US" sz="2000" b="1" i="1" dirty="0"/>
            </a:p>
          </p:txBody>
        </p:sp>
        <p:sp>
          <p:nvSpPr>
            <p:cNvPr id="8" name="Rectangle 7"/>
            <p:cNvSpPr/>
            <p:nvPr/>
          </p:nvSpPr>
          <p:spPr>
            <a:xfrm>
              <a:off x="5478295" y="1829727"/>
              <a:ext cx="3402729" cy="584775"/>
            </a:xfrm>
            <a:prstGeom prst="rect">
              <a:avLst/>
            </a:prstGeom>
          </p:spPr>
          <p:txBody>
            <a:bodyPr wrap="square">
              <a:spAutoFit/>
            </a:bodyPr>
            <a:lstStyle/>
            <a:p>
              <a:r>
                <a:rPr lang="en-US" sz="3200" b="1">
                  <a:solidFill>
                    <a:schemeClr val="accent2"/>
                  </a:solidFill>
                </a:rPr>
                <a:t>Two-Group Model</a:t>
              </a:r>
              <a:endParaRPr lang="en-US" sz="2000" b="1" i="1" dirty="0"/>
            </a:p>
          </p:txBody>
        </p:sp>
        <p:pic>
          <p:nvPicPr>
            <p:cNvPr id="5" name="Picture 4"/>
            <p:cNvPicPr>
              <a:picLocks noChangeAspect="1"/>
            </p:cNvPicPr>
            <p:nvPr/>
          </p:nvPicPr>
          <p:blipFill rotWithShape="1">
            <a:blip r:embed="rId5"/>
            <a:srcRect t="64956" r="43522" b="-1"/>
            <a:stretch/>
          </p:blipFill>
          <p:spPr>
            <a:xfrm>
              <a:off x="628650" y="2771493"/>
              <a:ext cx="4110653" cy="815315"/>
            </a:xfrm>
            <a:prstGeom prst="rect">
              <a:avLst/>
            </a:prstGeom>
          </p:spPr>
        </p:pic>
        <p:sp>
          <p:nvSpPr>
            <p:cNvPr id="3" name="Rectangle 2"/>
            <p:cNvSpPr/>
            <p:nvPr/>
          </p:nvSpPr>
          <p:spPr>
            <a:xfrm>
              <a:off x="628650" y="1829727"/>
              <a:ext cx="8131688" cy="8644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28650" y="2698073"/>
              <a:ext cx="8131688" cy="8644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itle 1"/>
          <p:cNvSpPr txBox="1">
            <a:spLocks/>
          </p:cNvSpPr>
          <p:nvPr/>
        </p:nvSpPr>
        <p:spPr>
          <a:xfrm>
            <a:off x="750471" y="4726338"/>
            <a:ext cx="7643055" cy="1364486"/>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accent2"/>
                </a:solidFill>
              </a:rPr>
              <a:t>Just looking at lm() output, can you tell if X is categorical or quantitative?</a:t>
            </a:r>
          </a:p>
        </p:txBody>
      </p:sp>
    </p:spTree>
    <p:extLst>
      <p:ext uri="{BB962C8B-B14F-4D97-AF65-F5344CB8AC3E}">
        <p14:creationId xmlns:p14="http://schemas.microsoft.com/office/powerpoint/2010/main" val="34067994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Comparing the Two-Group Model and the Regression Model</a:t>
            </a:r>
          </a:p>
        </p:txBody>
      </p:sp>
      <p:pic>
        <p:nvPicPr>
          <p:cNvPr id="9" name="Picture 8"/>
          <p:cNvPicPr>
            <a:picLocks noChangeAspect="1"/>
          </p:cNvPicPr>
          <p:nvPr/>
        </p:nvPicPr>
        <p:blipFill>
          <a:blip r:embed="rId3"/>
          <a:stretch>
            <a:fillRect/>
          </a:stretch>
        </p:blipFill>
        <p:spPr>
          <a:xfrm>
            <a:off x="2307174" y="3796970"/>
            <a:ext cx="4529651" cy="702877"/>
          </a:xfrm>
          <a:prstGeom prst="rect">
            <a:avLst/>
          </a:prstGeom>
        </p:spPr>
      </p:pic>
      <p:grpSp>
        <p:nvGrpSpPr>
          <p:cNvPr id="7" name="Group 6"/>
          <p:cNvGrpSpPr/>
          <p:nvPr/>
        </p:nvGrpSpPr>
        <p:grpSpPr>
          <a:xfrm>
            <a:off x="515105" y="1837646"/>
            <a:ext cx="8252374" cy="1757081"/>
            <a:chOff x="628650" y="1829727"/>
            <a:chExt cx="8252374" cy="1757081"/>
          </a:xfrm>
        </p:grpSpPr>
        <p:pic>
          <p:nvPicPr>
            <p:cNvPr id="4" name="Picture 3"/>
            <p:cNvPicPr>
              <a:picLocks noChangeAspect="1"/>
            </p:cNvPicPr>
            <p:nvPr/>
          </p:nvPicPr>
          <p:blipFill rotWithShape="1">
            <a:blip r:embed="rId4"/>
            <a:srcRect l="11376" t="59408" r="31299"/>
            <a:stretch/>
          </p:blipFill>
          <p:spPr>
            <a:xfrm>
              <a:off x="628650" y="1889861"/>
              <a:ext cx="4849645" cy="1049282"/>
            </a:xfrm>
            <a:prstGeom prst="rect">
              <a:avLst/>
            </a:prstGeom>
          </p:spPr>
        </p:pic>
        <p:sp>
          <p:nvSpPr>
            <p:cNvPr id="6" name="Rectangle 5"/>
            <p:cNvSpPr/>
            <p:nvPr/>
          </p:nvSpPr>
          <p:spPr>
            <a:xfrm>
              <a:off x="5478295" y="2776371"/>
              <a:ext cx="3282043" cy="584775"/>
            </a:xfrm>
            <a:prstGeom prst="rect">
              <a:avLst/>
            </a:prstGeom>
          </p:spPr>
          <p:txBody>
            <a:bodyPr wrap="square">
              <a:spAutoFit/>
            </a:bodyPr>
            <a:lstStyle/>
            <a:p>
              <a:r>
                <a:rPr lang="en-US" sz="3200" b="1" dirty="0">
                  <a:solidFill>
                    <a:schemeClr val="accent2"/>
                  </a:solidFill>
                </a:rPr>
                <a:t>Regression Model</a:t>
              </a:r>
              <a:endParaRPr lang="en-US" sz="2000" b="1" i="1" dirty="0"/>
            </a:p>
          </p:txBody>
        </p:sp>
        <p:sp>
          <p:nvSpPr>
            <p:cNvPr id="8" name="Rectangle 7"/>
            <p:cNvSpPr/>
            <p:nvPr/>
          </p:nvSpPr>
          <p:spPr>
            <a:xfrm>
              <a:off x="5478295" y="1829727"/>
              <a:ext cx="3402729" cy="584775"/>
            </a:xfrm>
            <a:prstGeom prst="rect">
              <a:avLst/>
            </a:prstGeom>
          </p:spPr>
          <p:txBody>
            <a:bodyPr wrap="square">
              <a:spAutoFit/>
            </a:bodyPr>
            <a:lstStyle/>
            <a:p>
              <a:r>
                <a:rPr lang="en-US" sz="3200" b="1">
                  <a:solidFill>
                    <a:schemeClr val="accent2"/>
                  </a:solidFill>
                </a:rPr>
                <a:t>Two-Group Model</a:t>
              </a:r>
              <a:endParaRPr lang="en-US" sz="2000" b="1" i="1" dirty="0"/>
            </a:p>
          </p:txBody>
        </p:sp>
        <p:pic>
          <p:nvPicPr>
            <p:cNvPr id="5" name="Picture 4"/>
            <p:cNvPicPr>
              <a:picLocks noChangeAspect="1"/>
            </p:cNvPicPr>
            <p:nvPr/>
          </p:nvPicPr>
          <p:blipFill rotWithShape="1">
            <a:blip r:embed="rId5"/>
            <a:srcRect t="64956" r="43522" b="-1"/>
            <a:stretch/>
          </p:blipFill>
          <p:spPr>
            <a:xfrm>
              <a:off x="628650" y="2771493"/>
              <a:ext cx="4110653" cy="815315"/>
            </a:xfrm>
            <a:prstGeom prst="rect">
              <a:avLst/>
            </a:prstGeom>
          </p:spPr>
        </p:pic>
        <p:sp>
          <p:nvSpPr>
            <p:cNvPr id="3" name="Rectangle 2"/>
            <p:cNvSpPr/>
            <p:nvPr/>
          </p:nvSpPr>
          <p:spPr>
            <a:xfrm>
              <a:off x="628650" y="1829727"/>
              <a:ext cx="8131688" cy="8644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28650" y="2698073"/>
              <a:ext cx="8131688" cy="8644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itle 1"/>
          <p:cNvSpPr txBox="1">
            <a:spLocks/>
          </p:cNvSpPr>
          <p:nvPr/>
        </p:nvSpPr>
        <p:spPr>
          <a:xfrm>
            <a:off x="750471" y="4726338"/>
            <a:ext cx="7643055" cy="1364486"/>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accent2"/>
                </a:solidFill>
              </a:rPr>
              <a:t>Why do you need to check to make sure X in the two-group model is a </a:t>
            </a:r>
            <a:r>
              <a:rPr lang="en-US" sz="3200">
                <a:solidFill>
                  <a:schemeClr val="accent2"/>
                </a:solidFill>
              </a:rPr>
              <a:t>Factor in R?</a:t>
            </a:r>
            <a:endParaRPr lang="en-US" sz="3200" dirty="0">
              <a:solidFill>
                <a:schemeClr val="accent2"/>
              </a:solidFill>
            </a:endParaRPr>
          </a:p>
        </p:txBody>
      </p:sp>
    </p:spTree>
    <p:extLst>
      <p:ext uri="{BB962C8B-B14F-4D97-AF65-F5344CB8AC3E}">
        <p14:creationId xmlns:p14="http://schemas.microsoft.com/office/powerpoint/2010/main" val="39143908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368912" y="3739773"/>
            <a:ext cx="4219417" cy="2663371"/>
          </a:xfrm>
          <a:prstGeom prst="rect">
            <a:avLst/>
          </a:prstGeom>
        </p:spPr>
      </p:pic>
      <p:pic>
        <p:nvPicPr>
          <p:cNvPr id="5" name="Picture 4"/>
          <p:cNvPicPr>
            <a:picLocks noChangeAspect="1"/>
          </p:cNvPicPr>
          <p:nvPr/>
        </p:nvPicPr>
        <p:blipFill>
          <a:blip r:embed="rId4"/>
          <a:stretch>
            <a:fillRect/>
          </a:stretch>
        </p:blipFill>
        <p:spPr>
          <a:xfrm>
            <a:off x="4036785" y="2240155"/>
            <a:ext cx="4885593" cy="3085193"/>
          </a:xfrm>
          <a:prstGeom prst="rect">
            <a:avLst/>
          </a:prstGeom>
        </p:spPr>
      </p:pic>
      <p:sp>
        <p:nvSpPr>
          <p:cNvPr id="9" name="Rectangle 8"/>
          <p:cNvSpPr/>
          <p:nvPr/>
        </p:nvSpPr>
        <p:spPr>
          <a:xfrm>
            <a:off x="5801251" y="5325348"/>
            <a:ext cx="2256995" cy="1077796"/>
          </a:xfrm>
          <a:prstGeom prst="rect">
            <a:avLst/>
          </a:prstGeom>
        </p:spPr>
        <p:txBody>
          <a:bodyPr wrap="square">
            <a:spAutoFit/>
          </a:bodyPr>
          <a:lstStyle/>
          <a:p>
            <a:r>
              <a:rPr lang="en-US" sz="3200" b="1" dirty="0">
                <a:solidFill>
                  <a:schemeClr val="accent2"/>
                </a:solidFill>
              </a:rPr>
              <a:t>Regression</a:t>
            </a:r>
          </a:p>
          <a:p>
            <a:r>
              <a:rPr lang="en-US" sz="3200" b="1" dirty="0">
                <a:solidFill>
                  <a:schemeClr val="accent2"/>
                </a:solidFill>
              </a:rPr>
              <a:t>Model</a:t>
            </a:r>
            <a:endParaRPr lang="en-US" sz="2000" b="1" i="1" dirty="0"/>
          </a:p>
        </p:txBody>
      </p:sp>
      <p:sp>
        <p:nvSpPr>
          <p:cNvPr id="10" name="Rectangle 9"/>
          <p:cNvSpPr/>
          <p:nvPr/>
        </p:nvSpPr>
        <p:spPr>
          <a:xfrm>
            <a:off x="628650" y="2472844"/>
            <a:ext cx="1990312" cy="1077218"/>
          </a:xfrm>
          <a:prstGeom prst="rect">
            <a:avLst/>
          </a:prstGeom>
        </p:spPr>
        <p:txBody>
          <a:bodyPr wrap="square">
            <a:spAutoFit/>
          </a:bodyPr>
          <a:lstStyle/>
          <a:p>
            <a:r>
              <a:rPr lang="en-US" sz="3200" b="1" dirty="0">
                <a:solidFill>
                  <a:schemeClr val="accent2"/>
                </a:solidFill>
              </a:rPr>
              <a:t>Two-Group</a:t>
            </a:r>
          </a:p>
          <a:p>
            <a:r>
              <a:rPr lang="en-US" sz="3200" b="1" dirty="0">
                <a:solidFill>
                  <a:schemeClr val="accent2"/>
                </a:solidFill>
              </a:rPr>
              <a:t>Model</a:t>
            </a:r>
            <a:endParaRPr lang="en-US" sz="2000" b="1" i="1" dirty="0"/>
          </a:p>
        </p:txBody>
      </p:sp>
      <p:grpSp>
        <p:nvGrpSpPr>
          <p:cNvPr id="8" name="Group 7"/>
          <p:cNvGrpSpPr/>
          <p:nvPr/>
        </p:nvGrpSpPr>
        <p:grpSpPr>
          <a:xfrm>
            <a:off x="628650" y="281119"/>
            <a:ext cx="8252374" cy="1757081"/>
            <a:chOff x="628650" y="1829727"/>
            <a:chExt cx="8252374" cy="1757081"/>
          </a:xfrm>
        </p:grpSpPr>
        <p:pic>
          <p:nvPicPr>
            <p:cNvPr id="12" name="Picture 11"/>
            <p:cNvPicPr>
              <a:picLocks noChangeAspect="1"/>
            </p:cNvPicPr>
            <p:nvPr/>
          </p:nvPicPr>
          <p:blipFill rotWithShape="1">
            <a:blip r:embed="rId5"/>
            <a:srcRect l="11376" t="59408" r="31299"/>
            <a:stretch/>
          </p:blipFill>
          <p:spPr>
            <a:xfrm>
              <a:off x="628650" y="1889861"/>
              <a:ext cx="4849645" cy="1049282"/>
            </a:xfrm>
            <a:prstGeom prst="rect">
              <a:avLst/>
            </a:prstGeom>
          </p:spPr>
        </p:pic>
        <p:sp>
          <p:nvSpPr>
            <p:cNvPr id="13" name="Rectangle 12"/>
            <p:cNvSpPr/>
            <p:nvPr/>
          </p:nvSpPr>
          <p:spPr>
            <a:xfrm>
              <a:off x="5478295" y="2776371"/>
              <a:ext cx="3282043" cy="584775"/>
            </a:xfrm>
            <a:prstGeom prst="rect">
              <a:avLst/>
            </a:prstGeom>
          </p:spPr>
          <p:txBody>
            <a:bodyPr wrap="square">
              <a:spAutoFit/>
            </a:bodyPr>
            <a:lstStyle/>
            <a:p>
              <a:r>
                <a:rPr lang="en-US" sz="3200" b="1" dirty="0">
                  <a:solidFill>
                    <a:schemeClr val="accent2"/>
                  </a:solidFill>
                </a:rPr>
                <a:t>Regression Model</a:t>
              </a:r>
              <a:endParaRPr lang="en-US" sz="2000" b="1" i="1" dirty="0"/>
            </a:p>
          </p:txBody>
        </p:sp>
        <p:sp>
          <p:nvSpPr>
            <p:cNvPr id="14" name="Rectangle 13"/>
            <p:cNvSpPr/>
            <p:nvPr/>
          </p:nvSpPr>
          <p:spPr>
            <a:xfrm>
              <a:off x="5478295" y="1829727"/>
              <a:ext cx="3402729" cy="584775"/>
            </a:xfrm>
            <a:prstGeom prst="rect">
              <a:avLst/>
            </a:prstGeom>
          </p:spPr>
          <p:txBody>
            <a:bodyPr wrap="square">
              <a:spAutoFit/>
            </a:bodyPr>
            <a:lstStyle/>
            <a:p>
              <a:r>
                <a:rPr lang="en-US" sz="3200" b="1">
                  <a:solidFill>
                    <a:schemeClr val="accent2"/>
                  </a:solidFill>
                </a:rPr>
                <a:t>Two-Group Model</a:t>
              </a:r>
              <a:endParaRPr lang="en-US" sz="2000" b="1" i="1" dirty="0"/>
            </a:p>
          </p:txBody>
        </p:sp>
        <p:pic>
          <p:nvPicPr>
            <p:cNvPr id="15" name="Picture 14"/>
            <p:cNvPicPr>
              <a:picLocks noChangeAspect="1"/>
            </p:cNvPicPr>
            <p:nvPr/>
          </p:nvPicPr>
          <p:blipFill rotWithShape="1">
            <a:blip r:embed="rId6"/>
            <a:srcRect t="64956" r="43522" b="-1"/>
            <a:stretch/>
          </p:blipFill>
          <p:spPr>
            <a:xfrm>
              <a:off x="628650" y="2771493"/>
              <a:ext cx="4110653" cy="815315"/>
            </a:xfrm>
            <a:prstGeom prst="rect">
              <a:avLst/>
            </a:prstGeom>
          </p:spPr>
        </p:pic>
        <p:sp>
          <p:nvSpPr>
            <p:cNvPr id="16" name="Rectangle 15"/>
            <p:cNvSpPr/>
            <p:nvPr/>
          </p:nvSpPr>
          <p:spPr>
            <a:xfrm>
              <a:off x="628650" y="1829727"/>
              <a:ext cx="8131688" cy="8644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28650" y="2698073"/>
              <a:ext cx="8131688" cy="8644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 name="Straight Connector 2"/>
          <p:cNvCxnSpPr/>
          <p:nvPr/>
        </p:nvCxnSpPr>
        <p:spPr>
          <a:xfrm flipH="1">
            <a:off x="368912" y="4376057"/>
            <a:ext cx="3794874" cy="128995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8879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189297" y="3190307"/>
            <a:ext cx="4219417" cy="2663371"/>
          </a:xfrm>
          <a:prstGeom prst="rect">
            <a:avLst/>
          </a:prstGeom>
        </p:spPr>
      </p:pic>
      <p:pic>
        <p:nvPicPr>
          <p:cNvPr id="5" name="Picture 4"/>
          <p:cNvPicPr>
            <a:picLocks noChangeAspect="1"/>
          </p:cNvPicPr>
          <p:nvPr/>
        </p:nvPicPr>
        <p:blipFill>
          <a:blip r:embed="rId4"/>
          <a:stretch>
            <a:fillRect/>
          </a:stretch>
        </p:blipFill>
        <p:spPr>
          <a:xfrm>
            <a:off x="3873499" y="1690689"/>
            <a:ext cx="4885593" cy="3085193"/>
          </a:xfrm>
          <a:prstGeom prst="rect">
            <a:avLst/>
          </a:prstGeom>
        </p:spPr>
      </p:pic>
      <p:sp>
        <p:nvSpPr>
          <p:cNvPr id="9" name="Rectangle 8"/>
          <p:cNvSpPr/>
          <p:nvPr/>
        </p:nvSpPr>
        <p:spPr>
          <a:xfrm>
            <a:off x="5637965" y="4775882"/>
            <a:ext cx="2256995" cy="1077796"/>
          </a:xfrm>
          <a:prstGeom prst="rect">
            <a:avLst/>
          </a:prstGeom>
        </p:spPr>
        <p:txBody>
          <a:bodyPr wrap="square">
            <a:spAutoFit/>
          </a:bodyPr>
          <a:lstStyle/>
          <a:p>
            <a:r>
              <a:rPr lang="en-US" sz="3200" b="1" dirty="0">
                <a:solidFill>
                  <a:schemeClr val="accent2"/>
                </a:solidFill>
              </a:rPr>
              <a:t>Regression</a:t>
            </a:r>
          </a:p>
          <a:p>
            <a:r>
              <a:rPr lang="en-US" sz="3200" b="1" dirty="0">
                <a:solidFill>
                  <a:schemeClr val="accent2"/>
                </a:solidFill>
              </a:rPr>
              <a:t>Model</a:t>
            </a:r>
            <a:endParaRPr lang="en-US" sz="2000" b="1" i="1" dirty="0"/>
          </a:p>
        </p:txBody>
      </p:sp>
      <p:sp>
        <p:nvSpPr>
          <p:cNvPr id="10" name="Rectangle 9"/>
          <p:cNvSpPr/>
          <p:nvPr/>
        </p:nvSpPr>
        <p:spPr>
          <a:xfrm>
            <a:off x="465364" y="1923378"/>
            <a:ext cx="1990312" cy="1077218"/>
          </a:xfrm>
          <a:prstGeom prst="rect">
            <a:avLst/>
          </a:prstGeom>
        </p:spPr>
        <p:txBody>
          <a:bodyPr wrap="square">
            <a:spAutoFit/>
          </a:bodyPr>
          <a:lstStyle/>
          <a:p>
            <a:r>
              <a:rPr lang="en-US" sz="3200" b="1" dirty="0">
                <a:solidFill>
                  <a:schemeClr val="accent2"/>
                </a:solidFill>
              </a:rPr>
              <a:t>Two-Group</a:t>
            </a:r>
          </a:p>
          <a:p>
            <a:r>
              <a:rPr lang="en-US" sz="3200" b="1" dirty="0">
                <a:solidFill>
                  <a:schemeClr val="accent2"/>
                </a:solidFill>
              </a:rPr>
              <a:t>Model</a:t>
            </a:r>
            <a:endParaRPr lang="en-US" sz="2000" b="1" i="1" dirty="0"/>
          </a:p>
        </p:txBody>
      </p:sp>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Where is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charset="0"/>
                          </a:rPr>
                          <m:t>𝑌</m:t>
                        </m:r>
                      </m:e>
                    </m:acc>
                  </m:oMath>
                </a14:m>
                <a:r>
                  <a:rPr lang="en-US" dirty="0"/>
                  <a:t> in each model?</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5"/>
                <a:stretch>
                  <a:fillRect l="-3091"/>
                </a:stretch>
              </a:blipFill>
            </p:spPr>
            <p:txBody>
              <a:bodyPr/>
              <a:lstStyle/>
              <a:p>
                <a:r>
                  <a:rPr lang="en-US">
                    <a:noFill/>
                  </a:rPr>
                  <a:t> </a:t>
                </a:r>
              </a:p>
            </p:txBody>
          </p:sp>
        </mc:Fallback>
      </mc:AlternateContent>
    </p:spTree>
    <p:extLst>
      <p:ext uri="{BB962C8B-B14F-4D97-AF65-F5344CB8AC3E}">
        <p14:creationId xmlns:p14="http://schemas.microsoft.com/office/powerpoint/2010/main" val="23203598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992487" y="2937667"/>
                <a:ext cx="7261606" cy="2587760"/>
              </a:xfrm>
              <a:prstGeom prst="rect">
                <a:avLst/>
              </a:prstGeom>
            </p:spPr>
            <p:txBody>
              <a:bodyPr wrap="square">
                <a:spAutoFit/>
              </a:bodyPr>
              <a:lstStyle/>
              <a:p>
                <a:pPr algn="ctr"/>
                <a:r>
                  <a:rPr lang="en-US" sz="4000" b="1" dirty="0">
                    <a:solidFill>
                      <a:schemeClr val="accent2"/>
                    </a:solidFill>
                  </a:rPr>
                  <a:t>How is </a:t>
                </a:r>
                <a14:m>
                  <m:oMath xmlns:m="http://schemas.openxmlformats.org/officeDocument/2006/math">
                    <m:acc>
                      <m:accPr>
                        <m:chr m:val="̂"/>
                        <m:ctrlPr>
                          <a:rPr lang="en-US" sz="4000" b="1" i="1" smtClean="0">
                            <a:solidFill>
                              <a:schemeClr val="accent2"/>
                            </a:solidFill>
                            <a:latin typeface="Cambria Math" panose="02040503050406030204" pitchFamily="18" charset="0"/>
                          </a:rPr>
                        </m:ctrlPr>
                      </m:accPr>
                      <m:e>
                        <m:r>
                          <a:rPr lang="en-US" sz="4000" b="1" i="1" smtClean="0">
                            <a:solidFill>
                              <a:schemeClr val="accent2"/>
                            </a:solidFill>
                            <a:latin typeface="Cambria Math" charset="0"/>
                          </a:rPr>
                          <m:t>𝒀</m:t>
                        </m:r>
                      </m:e>
                    </m:acc>
                  </m:oMath>
                </a14:m>
                <a:r>
                  <a:rPr lang="en-US" sz="4000" b="1" dirty="0">
                    <a:solidFill>
                      <a:schemeClr val="accent2"/>
                    </a:solidFill>
                  </a:rPr>
                  <a:t> different from </a:t>
                </a:r>
                <a14:m>
                  <m:oMath xmlns:m="http://schemas.openxmlformats.org/officeDocument/2006/math">
                    <m:sSub>
                      <m:sSubPr>
                        <m:ctrlPr>
                          <a:rPr lang="en-US" sz="4000" b="1" i="1" smtClean="0">
                            <a:solidFill>
                              <a:schemeClr val="accent2"/>
                            </a:solidFill>
                            <a:latin typeface="Cambria Math" panose="02040503050406030204" pitchFamily="18" charset="0"/>
                          </a:rPr>
                        </m:ctrlPr>
                      </m:sSubPr>
                      <m:e>
                        <m:r>
                          <a:rPr lang="en-US" sz="4000" b="1" i="1" smtClean="0">
                            <a:solidFill>
                              <a:schemeClr val="accent2"/>
                            </a:solidFill>
                            <a:latin typeface="Cambria Math" charset="0"/>
                          </a:rPr>
                          <m:t>𝒀</m:t>
                        </m:r>
                      </m:e>
                      <m:sub>
                        <m:r>
                          <a:rPr lang="en-US" sz="4000" b="1" i="1" smtClean="0">
                            <a:solidFill>
                              <a:schemeClr val="accent2"/>
                            </a:solidFill>
                            <a:latin typeface="Cambria Math" charset="0"/>
                          </a:rPr>
                          <m:t>𝒊</m:t>
                        </m:r>
                      </m:sub>
                    </m:sSub>
                  </m:oMath>
                </a14:m>
                <a:r>
                  <a:rPr lang="en-US" sz="4000" b="1" dirty="0">
                    <a:solidFill>
                      <a:schemeClr val="accent2"/>
                    </a:solidFill>
                  </a:rPr>
                  <a:t>?  </a:t>
                </a:r>
              </a:p>
              <a:p>
                <a:pPr algn="ctr"/>
                <a:endParaRPr lang="en-US" sz="4000" b="1" dirty="0">
                  <a:solidFill>
                    <a:schemeClr val="accent2"/>
                  </a:solidFill>
                </a:endParaRPr>
              </a:p>
              <a:p>
                <a:pPr algn="ctr"/>
                <a:r>
                  <a:rPr lang="en-US" sz="4000" b="1" dirty="0">
                    <a:solidFill>
                      <a:schemeClr val="accent2"/>
                    </a:solidFill>
                  </a:rPr>
                  <a:t>How is </a:t>
                </a:r>
                <a14:m>
                  <m:oMath xmlns:m="http://schemas.openxmlformats.org/officeDocument/2006/math">
                    <m:acc>
                      <m:accPr>
                        <m:chr m:val="̂"/>
                        <m:ctrlPr>
                          <a:rPr lang="en-US" sz="4000" b="1" i="1">
                            <a:solidFill>
                              <a:schemeClr val="accent2"/>
                            </a:solidFill>
                            <a:latin typeface="Cambria Math" panose="02040503050406030204" pitchFamily="18" charset="0"/>
                          </a:rPr>
                        </m:ctrlPr>
                      </m:accPr>
                      <m:e>
                        <m:r>
                          <a:rPr lang="en-US" sz="4000" b="1" i="1">
                            <a:solidFill>
                              <a:schemeClr val="accent2"/>
                            </a:solidFill>
                            <a:latin typeface="Cambria Math" charset="0"/>
                          </a:rPr>
                          <m:t>𝒀</m:t>
                        </m:r>
                      </m:e>
                    </m:acc>
                  </m:oMath>
                </a14:m>
                <a:r>
                  <a:rPr lang="en-US" sz="4000" b="1" dirty="0">
                    <a:solidFill>
                      <a:schemeClr val="accent2"/>
                    </a:solidFill>
                  </a:rPr>
                  <a:t> different from </a:t>
                </a:r>
                <a14:m>
                  <m:oMath xmlns:m="http://schemas.openxmlformats.org/officeDocument/2006/math">
                    <m:acc>
                      <m:accPr>
                        <m:chr m:val="̅"/>
                        <m:ctrlPr>
                          <a:rPr lang="en-US" sz="4000" b="1" i="1" smtClean="0">
                            <a:solidFill>
                              <a:schemeClr val="accent2"/>
                            </a:solidFill>
                            <a:latin typeface="Cambria Math" panose="02040503050406030204" pitchFamily="18" charset="0"/>
                          </a:rPr>
                        </m:ctrlPr>
                      </m:accPr>
                      <m:e>
                        <m:r>
                          <a:rPr lang="en-US" sz="4000" b="1" i="1" smtClean="0">
                            <a:solidFill>
                              <a:schemeClr val="accent2"/>
                            </a:solidFill>
                            <a:latin typeface="Cambria Math" charset="0"/>
                          </a:rPr>
                          <m:t>𝒀</m:t>
                        </m:r>
                      </m:e>
                    </m:acc>
                  </m:oMath>
                </a14:m>
                <a:r>
                  <a:rPr lang="en-US" sz="4000" b="1" dirty="0">
                    <a:solidFill>
                      <a:schemeClr val="accent2"/>
                    </a:solidFill>
                  </a:rPr>
                  <a:t>?  </a:t>
                </a:r>
              </a:p>
              <a:p>
                <a:pPr algn="ctr"/>
                <a:endParaRPr lang="en-US" sz="4000" b="1" dirty="0">
                  <a:solidFill>
                    <a:schemeClr val="accent2"/>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992487" y="2937667"/>
                <a:ext cx="7261606" cy="2587760"/>
              </a:xfrm>
              <a:prstGeom prst="rect">
                <a:avLst/>
              </a:prstGeom>
              <a:blipFill rotWithShape="0">
                <a:blip r:embed="rId3"/>
                <a:stretch>
                  <a:fillRect t="-3538"/>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2362905" y="1584500"/>
            <a:ext cx="4520770" cy="701499"/>
          </a:xfrm>
          <a:prstGeom prst="rect">
            <a:avLst/>
          </a:prstGeom>
        </p:spPr>
      </p:pic>
    </p:spTree>
    <p:extLst>
      <p:ext uri="{BB962C8B-B14F-4D97-AF65-F5344CB8AC3E}">
        <p14:creationId xmlns:p14="http://schemas.microsoft.com/office/powerpoint/2010/main" val="2900058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Vegemite2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953" y="1690689"/>
            <a:ext cx="1407092" cy="1878467"/>
          </a:xfrm>
          <a:prstGeom prst="rect">
            <a:avLst/>
          </a:prstGeom>
        </p:spPr>
      </p:pic>
      <p:sp>
        <p:nvSpPr>
          <p:cNvPr id="6" name="TextBox 5"/>
          <p:cNvSpPr txBox="1"/>
          <p:nvPr/>
        </p:nvSpPr>
        <p:spPr>
          <a:xfrm>
            <a:off x="920953" y="3597554"/>
            <a:ext cx="1407092" cy="369332"/>
          </a:xfrm>
          <a:prstGeom prst="rect">
            <a:avLst/>
          </a:prstGeom>
          <a:noFill/>
        </p:spPr>
        <p:txBody>
          <a:bodyPr wrap="square" rtlCol="0">
            <a:spAutoFit/>
          </a:bodyPr>
          <a:lstStyle/>
          <a:p>
            <a:pPr algn="ctr"/>
            <a:r>
              <a:rPr lang="en-US" b="1" dirty="0">
                <a:latin typeface="Arial"/>
                <a:cs typeface="Arial"/>
              </a:rPr>
              <a:t>0.1 g</a:t>
            </a:r>
          </a:p>
        </p:txBody>
      </p:sp>
      <p:cxnSp>
        <p:nvCxnSpPr>
          <p:cNvPr id="23" name="Straight Arrow Connector 22"/>
          <p:cNvCxnSpPr/>
          <p:nvPr/>
        </p:nvCxnSpPr>
        <p:spPr>
          <a:xfrm>
            <a:off x="5797717" y="2672058"/>
            <a:ext cx="401879"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13" name="Picture 12" descr="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9083" y="1623043"/>
            <a:ext cx="2760432" cy="2343843"/>
          </a:xfrm>
          <a:prstGeom prst="rect">
            <a:avLst/>
          </a:prstGeom>
        </p:spPr>
      </p:pic>
      <p:pic>
        <p:nvPicPr>
          <p:cNvPr id="14" name="Picture 13" descr="Vegemite2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6191" y="1732107"/>
            <a:ext cx="1408165" cy="1879901"/>
          </a:xfrm>
          <a:prstGeom prst="rect">
            <a:avLst/>
          </a:prstGeom>
        </p:spPr>
      </p:pic>
      <p:cxnSp>
        <p:nvCxnSpPr>
          <p:cNvPr id="22" name="Straight Arrow Connector 21"/>
          <p:cNvCxnSpPr/>
          <p:nvPr/>
        </p:nvCxnSpPr>
        <p:spPr>
          <a:xfrm>
            <a:off x="2455789" y="2682558"/>
            <a:ext cx="401879"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5" name="TextBox 24"/>
          <p:cNvSpPr txBox="1"/>
          <p:nvPr/>
        </p:nvSpPr>
        <p:spPr>
          <a:xfrm>
            <a:off x="6558823" y="3657853"/>
            <a:ext cx="1305533" cy="369332"/>
          </a:xfrm>
          <a:prstGeom prst="rect">
            <a:avLst/>
          </a:prstGeom>
          <a:noFill/>
        </p:spPr>
        <p:txBody>
          <a:bodyPr wrap="square" rtlCol="0">
            <a:spAutoFit/>
          </a:bodyPr>
          <a:lstStyle/>
          <a:p>
            <a:pPr algn="ctr"/>
            <a:r>
              <a:rPr lang="en-US" b="1" dirty="0">
                <a:latin typeface="Arial"/>
                <a:cs typeface="Arial"/>
              </a:rPr>
              <a:t>0.4 g</a:t>
            </a:r>
          </a:p>
        </p:txBody>
      </p:sp>
      <p:sp>
        <p:nvSpPr>
          <p:cNvPr id="32" name="Title 31"/>
          <p:cNvSpPr>
            <a:spLocks noGrp="1"/>
          </p:cNvSpPr>
          <p:nvPr>
            <p:ph type="title"/>
          </p:nvPr>
        </p:nvSpPr>
        <p:spPr/>
        <p:txBody>
          <a:bodyPr/>
          <a:lstStyle/>
          <a:p>
            <a:r>
              <a:rPr lang="en-US" dirty="0"/>
              <a:t>Study Procedure</a:t>
            </a:r>
          </a:p>
        </p:txBody>
      </p:sp>
      <p:sp>
        <p:nvSpPr>
          <p:cNvPr id="34" name="Title 1"/>
          <p:cNvSpPr txBox="1">
            <a:spLocks/>
          </p:cNvSpPr>
          <p:nvPr/>
        </p:nvSpPr>
        <p:spPr>
          <a:xfrm>
            <a:off x="916058" y="4263064"/>
            <a:ext cx="1941610" cy="1386622"/>
          </a:xfrm>
          <a:prstGeom prst="rect">
            <a:avLst/>
          </a:prstGeom>
        </p:spPr>
        <p:txBody>
          <a:bodyPr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accent2"/>
                </a:solidFill>
              </a:rPr>
              <a:t>Taste medicine</a:t>
            </a:r>
          </a:p>
          <a:p>
            <a:r>
              <a:rPr lang="en-US" sz="2800" dirty="0">
                <a:solidFill>
                  <a:schemeClr val="accent1"/>
                </a:solidFill>
              </a:rPr>
              <a:t>(spoon1)</a:t>
            </a:r>
          </a:p>
        </p:txBody>
      </p:sp>
      <p:sp>
        <p:nvSpPr>
          <p:cNvPr id="36" name="Title 1"/>
          <p:cNvSpPr txBox="1">
            <a:spLocks/>
          </p:cNvSpPr>
          <p:nvPr/>
        </p:nvSpPr>
        <p:spPr>
          <a:xfrm>
            <a:off x="3158347" y="4263064"/>
            <a:ext cx="2311724" cy="1386622"/>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accent2"/>
                </a:solidFill>
              </a:rPr>
              <a:t>Watch video instructions</a:t>
            </a:r>
          </a:p>
          <a:p>
            <a:r>
              <a:rPr lang="en-US" sz="2800" dirty="0">
                <a:solidFill>
                  <a:schemeClr val="accent2"/>
                </a:solidFill>
              </a:rPr>
              <a:t>(Respectful or Not)</a:t>
            </a:r>
            <a:endParaRPr lang="en-US" sz="2800" dirty="0">
              <a:solidFill>
                <a:schemeClr val="accent1"/>
              </a:solidFill>
            </a:endParaRPr>
          </a:p>
        </p:txBody>
      </p:sp>
      <p:sp>
        <p:nvSpPr>
          <p:cNvPr id="37" name="Title 1"/>
          <p:cNvSpPr txBox="1">
            <a:spLocks/>
          </p:cNvSpPr>
          <p:nvPr/>
        </p:nvSpPr>
        <p:spPr>
          <a:xfrm>
            <a:off x="6167221" y="4263063"/>
            <a:ext cx="2088735" cy="1582565"/>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accent2"/>
                </a:solidFill>
              </a:rPr>
              <a:t>How much medicine did they eat? </a:t>
            </a:r>
            <a:r>
              <a:rPr lang="en-US" sz="2800" dirty="0">
                <a:solidFill>
                  <a:schemeClr val="accent1"/>
                </a:solidFill>
              </a:rPr>
              <a:t>(spoon2)</a:t>
            </a:r>
          </a:p>
        </p:txBody>
      </p:sp>
    </p:spTree>
    <p:extLst>
      <p:ext uri="{BB962C8B-B14F-4D97-AF65-F5344CB8AC3E}">
        <p14:creationId xmlns:p14="http://schemas.microsoft.com/office/powerpoint/2010/main" val="13277392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992487" y="2937667"/>
                <a:ext cx="7261606" cy="2587760"/>
              </a:xfrm>
              <a:prstGeom prst="rect">
                <a:avLst/>
              </a:prstGeom>
            </p:spPr>
            <p:txBody>
              <a:bodyPr wrap="square">
                <a:spAutoFit/>
              </a:bodyPr>
              <a:lstStyle/>
              <a:p>
                <a:pPr algn="ctr"/>
                <a:r>
                  <a:rPr lang="en-US" sz="4000" b="1" dirty="0">
                    <a:solidFill>
                      <a:schemeClr val="accent2"/>
                    </a:solidFill>
                  </a:rPr>
                  <a:t>How is </a:t>
                </a:r>
                <a14:m>
                  <m:oMath xmlns:m="http://schemas.openxmlformats.org/officeDocument/2006/math">
                    <m:acc>
                      <m:accPr>
                        <m:chr m:val="̂"/>
                        <m:ctrlPr>
                          <a:rPr lang="en-US" sz="4000" b="1" i="1" smtClean="0">
                            <a:solidFill>
                              <a:schemeClr val="accent2"/>
                            </a:solidFill>
                            <a:latin typeface="Cambria Math" panose="02040503050406030204" pitchFamily="18" charset="0"/>
                          </a:rPr>
                        </m:ctrlPr>
                      </m:accPr>
                      <m:e>
                        <m:r>
                          <a:rPr lang="en-US" sz="4000" b="1" i="1" smtClean="0">
                            <a:solidFill>
                              <a:schemeClr val="accent2"/>
                            </a:solidFill>
                            <a:latin typeface="Cambria Math" charset="0"/>
                          </a:rPr>
                          <m:t>𝒀</m:t>
                        </m:r>
                      </m:e>
                    </m:acc>
                  </m:oMath>
                </a14:m>
                <a:r>
                  <a:rPr lang="en-US" sz="4000" b="1" dirty="0">
                    <a:solidFill>
                      <a:schemeClr val="accent2"/>
                    </a:solidFill>
                  </a:rPr>
                  <a:t> different from </a:t>
                </a:r>
                <a14:m>
                  <m:oMath xmlns:m="http://schemas.openxmlformats.org/officeDocument/2006/math">
                    <m:sSub>
                      <m:sSubPr>
                        <m:ctrlPr>
                          <a:rPr lang="en-US" sz="4000" b="1" i="1" smtClean="0">
                            <a:solidFill>
                              <a:schemeClr val="accent2"/>
                            </a:solidFill>
                            <a:latin typeface="Cambria Math" panose="02040503050406030204" pitchFamily="18" charset="0"/>
                          </a:rPr>
                        </m:ctrlPr>
                      </m:sSubPr>
                      <m:e>
                        <m:r>
                          <a:rPr lang="en-US" sz="4000" b="1" i="1" smtClean="0">
                            <a:solidFill>
                              <a:schemeClr val="accent2"/>
                            </a:solidFill>
                            <a:latin typeface="Cambria Math" charset="0"/>
                          </a:rPr>
                          <m:t>𝒀</m:t>
                        </m:r>
                      </m:e>
                      <m:sub>
                        <m:r>
                          <a:rPr lang="en-US" sz="4000" b="1" i="1" smtClean="0">
                            <a:solidFill>
                              <a:schemeClr val="accent2"/>
                            </a:solidFill>
                            <a:latin typeface="Cambria Math" charset="0"/>
                          </a:rPr>
                          <m:t>𝒊</m:t>
                        </m:r>
                      </m:sub>
                    </m:sSub>
                  </m:oMath>
                </a14:m>
                <a:r>
                  <a:rPr lang="en-US" sz="4000" b="1" dirty="0">
                    <a:solidFill>
                      <a:schemeClr val="accent2"/>
                    </a:solidFill>
                  </a:rPr>
                  <a:t>?  </a:t>
                </a:r>
              </a:p>
              <a:p>
                <a:pPr algn="ctr"/>
                <a:endParaRPr lang="en-US" sz="4000" b="1" dirty="0">
                  <a:solidFill>
                    <a:schemeClr val="accent2"/>
                  </a:solidFill>
                </a:endParaRPr>
              </a:p>
              <a:p>
                <a:pPr algn="ctr"/>
                <a:r>
                  <a:rPr lang="en-US" sz="4000" b="1" dirty="0">
                    <a:solidFill>
                      <a:schemeClr val="accent2"/>
                    </a:solidFill>
                  </a:rPr>
                  <a:t>How is </a:t>
                </a:r>
                <a14:m>
                  <m:oMath xmlns:m="http://schemas.openxmlformats.org/officeDocument/2006/math">
                    <m:acc>
                      <m:accPr>
                        <m:chr m:val="̂"/>
                        <m:ctrlPr>
                          <a:rPr lang="en-US" sz="4000" b="1" i="1">
                            <a:solidFill>
                              <a:schemeClr val="accent2"/>
                            </a:solidFill>
                            <a:latin typeface="Cambria Math" panose="02040503050406030204" pitchFamily="18" charset="0"/>
                          </a:rPr>
                        </m:ctrlPr>
                      </m:accPr>
                      <m:e>
                        <m:r>
                          <a:rPr lang="en-US" sz="4000" b="1" i="1">
                            <a:solidFill>
                              <a:schemeClr val="accent2"/>
                            </a:solidFill>
                            <a:latin typeface="Cambria Math" charset="0"/>
                          </a:rPr>
                          <m:t>𝒀</m:t>
                        </m:r>
                      </m:e>
                    </m:acc>
                  </m:oMath>
                </a14:m>
                <a:r>
                  <a:rPr lang="en-US" sz="4000" b="1" dirty="0">
                    <a:solidFill>
                      <a:schemeClr val="accent2"/>
                    </a:solidFill>
                  </a:rPr>
                  <a:t> different from </a:t>
                </a:r>
                <a14:m>
                  <m:oMath xmlns:m="http://schemas.openxmlformats.org/officeDocument/2006/math">
                    <m:acc>
                      <m:accPr>
                        <m:chr m:val="̅"/>
                        <m:ctrlPr>
                          <a:rPr lang="en-US" sz="4000" b="1" i="1" smtClean="0">
                            <a:solidFill>
                              <a:schemeClr val="accent2"/>
                            </a:solidFill>
                            <a:latin typeface="Cambria Math" panose="02040503050406030204" pitchFamily="18" charset="0"/>
                          </a:rPr>
                        </m:ctrlPr>
                      </m:accPr>
                      <m:e>
                        <m:r>
                          <a:rPr lang="en-US" sz="4000" b="1" i="1" smtClean="0">
                            <a:solidFill>
                              <a:schemeClr val="accent2"/>
                            </a:solidFill>
                            <a:latin typeface="Cambria Math" charset="0"/>
                          </a:rPr>
                          <m:t>𝒀</m:t>
                        </m:r>
                      </m:e>
                    </m:acc>
                  </m:oMath>
                </a14:m>
                <a:r>
                  <a:rPr lang="en-US" sz="4000" b="1" dirty="0">
                    <a:solidFill>
                      <a:schemeClr val="accent2"/>
                    </a:solidFill>
                  </a:rPr>
                  <a:t>?  </a:t>
                </a:r>
              </a:p>
              <a:p>
                <a:pPr algn="ctr"/>
                <a:endParaRPr lang="en-US" sz="4000" b="1" dirty="0">
                  <a:solidFill>
                    <a:schemeClr val="accent2"/>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992487" y="2937667"/>
                <a:ext cx="7261606" cy="2587760"/>
              </a:xfrm>
              <a:prstGeom prst="rect">
                <a:avLst/>
              </a:prstGeom>
              <a:blipFill rotWithShape="0">
                <a:blip r:embed="rId3"/>
                <a:stretch>
                  <a:fillRect t="-3538"/>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2362905" y="1584500"/>
            <a:ext cx="4520770" cy="701499"/>
          </a:xfrm>
          <a:prstGeom prst="rect">
            <a:avLst/>
          </a:prstGeom>
        </p:spPr>
      </p:pic>
      <p:sp>
        <p:nvSpPr>
          <p:cNvPr id="4" name="Rectangle 3"/>
          <p:cNvSpPr/>
          <p:nvPr/>
        </p:nvSpPr>
        <p:spPr>
          <a:xfrm>
            <a:off x="3575957" y="1584500"/>
            <a:ext cx="2253343" cy="701499"/>
          </a:xfrm>
          <a:prstGeom prst="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V="1">
            <a:off x="3461657" y="2351314"/>
            <a:ext cx="571500" cy="58635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54453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Quantifying Error for Group Model and Regression Model</a:t>
            </a:r>
          </a:p>
        </p:txBody>
      </p:sp>
      <mc:AlternateContent xmlns:mc="http://schemas.openxmlformats.org/markup-compatibility/2006" xmlns:a14="http://schemas.microsoft.com/office/drawing/2010/main">
        <mc:Choice Requires="a14">
          <p:sp>
            <p:nvSpPr>
              <p:cNvPr id="4" name="TextBox 3"/>
              <p:cNvSpPr txBox="1"/>
              <p:nvPr/>
            </p:nvSpPr>
            <p:spPr>
              <a:xfrm>
                <a:off x="2107589" y="3089522"/>
                <a:ext cx="4928821" cy="94827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6000" b="0" i="1" smtClean="0">
                          <a:latin typeface="Cambria Math" charset="0"/>
                        </a:rPr>
                        <m:t>𝑆𝑆</m:t>
                      </m:r>
                      <m:r>
                        <a:rPr lang="en-US" sz="6000" b="0" i="1" smtClean="0">
                          <a:latin typeface="Cambria Math" charset="0"/>
                        </a:rPr>
                        <m:t>=</m:t>
                      </m:r>
                      <m:r>
                        <m:rPr>
                          <m:sty m:val="p"/>
                        </m:rPr>
                        <a:rPr lang="el-GR" sz="6000" b="0" i="1" smtClean="0">
                          <a:latin typeface="Cambria Math" charset="0"/>
                          <a:ea typeface="Cambria Math" charset="0"/>
                          <a:cs typeface="Cambria Math" charset="0"/>
                        </a:rPr>
                        <m:t>Σ</m:t>
                      </m:r>
                      <m:sSup>
                        <m:sSupPr>
                          <m:ctrlPr>
                            <a:rPr lang="el-GR" sz="6000" b="0" i="1" smtClean="0">
                              <a:latin typeface="Cambria Math" panose="02040503050406030204" pitchFamily="18" charset="0"/>
                              <a:ea typeface="Cambria Math" charset="0"/>
                              <a:cs typeface="Cambria Math" charset="0"/>
                            </a:rPr>
                          </m:ctrlPr>
                        </m:sSupPr>
                        <m:e>
                          <m:sSub>
                            <m:sSubPr>
                              <m:ctrlPr>
                                <a:rPr lang="en-US" sz="6000" b="0" i="1" smtClean="0">
                                  <a:latin typeface="Cambria Math" panose="02040503050406030204" pitchFamily="18" charset="0"/>
                                  <a:ea typeface="Cambria Math" charset="0"/>
                                  <a:cs typeface="Cambria Math" charset="0"/>
                                </a:rPr>
                              </m:ctrlPr>
                            </m:sSubPr>
                            <m:e>
                              <m:r>
                                <a:rPr lang="en-US" sz="6000" b="0" i="1" smtClean="0">
                                  <a:latin typeface="Cambria Math" charset="0"/>
                                  <a:ea typeface="Cambria Math" charset="0"/>
                                  <a:cs typeface="Cambria Math" charset="0"/>
                                </a:rPr>
                                <m:t>(</m:t>
                              </m:r>
                              <m:r>
                                <a:rPr lang="en-US" sz="6000" b="0" i="1" smtClean="0">
                                  <a:latin typeface="Cambria Math" charset="0"/>
                                  <a:ea typeface="Cambria Math" charset="0"/>
                                  <a:cs typeface="Cambria Math" charset="0"/>
                                </a:rPr>
                                <m:t>𝑌</m:t>
                              </m:r>
                            </m:e>
                            <m:sub>
                              <m:r>
                                <a:rPr lang="en-US" sz="6000" b="0" i="1" smtClean="0">
                                  <a:latin typeface="Cambria Math" charset="0"/>
                                  <a:ea typeface="Cambria Math" charset="0"/>
                                  <a:cs typeface="Cambria Math" charset="0"/>
                                </a:rPr>
                                <m:t>𝑖</m:t>
                              </m:r>
                            </m:sub>
                          </m:sSub>
                          <m:r>
                            <a:rPr lang="en-US" sz="6000" b="0" i="1" smtClean="0">
                              <a:latin typeface="Cambria Math" charset="0"/>
                              <a:ea typeface="Cambria Math" charset="0"/>
                              <a:cs typeface="Cambria Math" charset="0"/>
                            </a:rPr>
                            <m:t>−</m:t>
                          </m:r>
                          <m:acc>
                            <m:accPr>
                              <m:chr m:val="̂"/>
                              <m:ctrlPr>
                                <a:rPr lang="en-US" sz="6000" b="0" i="1" smtClean="0">
                                  <a:latin typeface="Cambria Math" panose="02040503050406030204" pitchFamily="18" charset="0"/>
                                  <a:ea typeface="Cambria Math" charset="0"/>
                                  <a:cs typeface="Cambria Math" charset="0"/>
                                </a:rPr>
                              </m:ctrlPr>
                            </m:accPr>
                            <m:e>
                              <m:r>
                                <a:rPr lang="en-US" sz="6000" b="0" i="1" smtClean="0">
                                  <a:latin typeface="Cambria Math" charset="0"/>
                                  <a:ea typeface="Cambria Math" charset="0"/>
                                  <a:cs typeface="Cambria Math" charset="0"/>
                                </a:rPr>
                                <m:t>𝑌</m:t>
                              </m:r>
                            </m:e>
                          </m:acc>
                          <m:r>
                            <a:rPr lang="en-US" sz="6000" b="0" i="1" smtClean="0">
                              <a:latin typeface="Cambria Math" charset="0"/>
                              <a:ea typeface="Cambria Math" charset="0"/>
                              <a:cs typeface="Cambria Math" charset="0"/>
                            </a:rPr>
                            <m:t>)</m:t>
                          </m:r>
                        </m:e>
                        <m:sup>
                          <m:r>
                            <a:rPr lang="en-US" sz="6000" b="0" i="1" smtClean="0">
                              <a:latin typeface="Cambria Math" charset="0"/>
                              <a:ea typeface="Cambria Math" charset="0"/>
                              <a:cs typeface="Cambria Math" charset="0"/>
                            </a:rPr>
                            <m:t>2</m:t>
                          </m:r>
                        </m:sup>
                      </m:sSup>
                    </m:oMath>
                  </m:oMathPara>
                </a14:m>
                <a:endParaRPr lang="en-US" sz="6000" dirty="0"/>
              </a:p>
            </p:txBody>
          </p:sp>
        </mc:Choice>
        <mc:Fallback xmlns="">
          <p:sp>
            <p:nvSpPr>
              <p:cNvPr id="4" name="TextBox 3"/>
              <p:cNvSpPr txBox="1">
                <a:spLocks noRot="1" noChangeAspect="1" noMove="1" noResize="1" noEditPoints="1" noAdjustHandles="1" noChangeArrowheads="1" noChangeShapeType="1" noTextEdit="1"/>
              </p:cNvSpPr>
              <p:nvPr/>
            </p:nvSpPr>
            <p:spPr>
              <a:xfrm>
                <a:off x="2107589" y="3089522"/>
                <a:ext cx="4928821" cy="948273"/>
              </a:xfrm>
              <a:prstGeom prst="rect">
                <a:avLst/>
              </a:prstGeom>
              <a:blipFill rotWithShape="0">
                <a:blip r:embed="rId3"/>
                <a:stretch>
                  <a:fillRect/>
                </a:stretch>
              </a:blipFill>
            </p:spPr>
            <p:txBody>
              <a:bodyPr/>
              <a:lstStyle/>
              <a:p>
                <a:r>
                  <a:rPr lang="en-US">
                    <a:noFill/>
                  </a:rPr>
                  <a:t> </a:t>
                </a:r>
              </a:p>
            </p:txBody>
          </p:sp>
        </mc:Fallback>
      </mc:AlternateContent>
      <p:sp>
        <p:nvSpPr>
          <p:cNvPr id="6" name="Title 1"/>
          <p:cNvSpPr txBox="1">
            <a:spLocks/>
          </p:cNvSpPr>
          <p:nvPr/>
        </p:nvSpPr>
        <p:spPr>
          <a:xfrm>
            <a:off x="1634061" y="5119800"/>
            <a:ext cx="7643055" cy="1364486"/>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accent2"/>
                </a:solidFill>
              </a:rPr>
              <a:t>Which sum of squares is this? Total, Model, or Error?</a:t>
            </a:r>
            <a:endParaRPr lang="en-US" sz="2000" dirty="0">
              <a:solidFill>
                <a:schemeClr val="accent2"/>
              </a:solidFill>
            </a:endParaRPr>
          </a:p>
        </p:txBody>
      </p:sp>
      <p:pic>
        <p:nvPicPr>
          <p:cNvPr id="7" name="Picture 6"/>
          <p:cNvPicPr>
            <a:picLocks noChangeAspect="1"/>
          </p:cNvPicPr>
          <p:nvPr/>
        </p:nvPicPr>
        <p:blipFill>
          <a:blip r:embed="rId4"/>
          <a:stretch>
            <a:fillRect/>
          </a:stretch>
        </p:blipFill>
        <p:spPr>
          <a:xfrm>
            <a:off x="1176861" y="5119800"/>
            <a:ext cx="457200" cy="482600"/>
          </a:xfrm>
          <a:prstGeom prst="rect">
            <a:avLst/>
          </a:prstGeom>
        </p:spPr>
      </p:pic>
      <mc:AlternateContent xmlns:mc="http://schemas.openxmlformats.org/markup-compatibility/2006" xmlns:a14="http://schemas.microsoft.com/office/drawing/2010/main">
        <mc:Choice Requires="a14">
          <p:sp>
            <p:nvSpPr>
              <p:cNvPr id="8" name="Title 1"/>
              <p:cNvSpPr txBox="1">
                <a:spLocks/>
              </p:cNvSpPr>
              <p:nvPr/>
            </p:nvSpPr>
            <p:spPr>
              <a:xfrm>
                <a:off x="628650" y="1882344"/>
                <a:ext cx="7643055" cy="1364486"/>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accent1"/>
                    </a:solidFill>
                  </a:rPr>
                  <a:t>Same formula for group model and regression model; just a different </a:t>
                </a:r>
                <a14:m>
                  <m:oMath xmlns:m="http://schemas.openxmlformats.org/officeDocument/2006/math">
                    <m:acc>
                      <m:accPr>
                        <m:chr m:val="̂"/>
                        <m:ctrlPr>
                          <a:rPr lang="en-US" sz="3600" i="1" smtClean="0">
                            <a:solidFill>
                              <a:schemeClr val="accent1"/>
                            </a:solidFill>
                            <a:latin typeface="Cambria Math" panose="02040503050406030204" pitchFamily="18" charset="0"/>
                          </a:rPr>
                        </m:ctrlPr>
                      </m:accPr>
                      <m:e>
                        <m:r>
                          <a:rPr lang="en-US" sz="3600" b="0" i="1" smtClean="0">
                            <a:solidFill>
                              <a:schemeClr val="accent1"/>
                            </a:solidFill>
                            <a:latin typeface="Cambria Math" charset="0"/>
                          </a:rPr>
                          <m:t>𝑌</m:t>
                        </m:r>
                      </m:e>
                    </m:acc>
                    <m:r>
                      <a:rPr lang="en-US" sz="3600" b="0" i="1" smtClean="0">
                        <a:solidFill>
                          <a:schemeClr val="accent1"/>
                        </a:solidFill>
                        <a:latin typeface="Cambria Math" charset="0"/>
                      </a:rPr>
                      <m:t>.</m:t>
                    </m:r>
                  </m:oMath>
                </a14:m>
                <a:endParaRPr lang="en-US" sz="2400" dirty="0">
                  <a:solidFill>
                    <a:schemeClr val="accent1"/>
                  </a:solidFill>
                </a:endParaRPr>
              </a:p>
            </p:txBody>
          </p:sp>
        </mc:Choice>
        <mc:Fallback xmlns="">
          <p:sp>
            <p:nvSpPr>
              <p:cNvPr id="8" name="Title 1"/>
              <p:cNvSpPr txBox="1">
                <a:spLocks noRot="1" noChangeAspect="1" noMove="1" noResize="1" noEditPoints="1" noAdjustHandles="1" noChangeArrowheads="1" noChangeShapeType="1" noTextEdit="1"/>
              </p:cNvSpPr>
              <p:nvPr/>
            </p:nvSpPr>
            <p:spPr>
              <a:xfrm>
                <a:off x="628650" y="1882344"/>
                <a:ext cx="7643055" cy="1364486"/>
              </a:xfrm>
              <a:prstGeom prst="rect">
                <a:avLst/>
              </a:prstGeom>
              <a:blipFill rotWithShape="0">
                <a:blip r:embed="rId5"/>
                <a:stretch>
                  <a:fillRect l="-2392" t="-11161"/>
                </a:stretch>
              </a:blipFill>
            </p:spPr>
            <p:txBody>
              <a:bodyPr/>
              <a:lstStyle/>
              <a:p>
                <a:r>
                  <a:rPr lang="en-US">
                    <a:noFill/>
                  </a:rPr>
                  <a:t> </a:t>
                </a:r>
              </a:p>
            </p:txBody>
          </p:sp>
        </mc:Fallback>
      </mc:AlternateContent>
    </p:spTree>
    <p:extLst>
      <p:ext uri="{BB962C8B-B14F-4D97-AF65-F5344CB8AC3E}">
        <p14:creationId xmlns:p14="http://schemas.microsoft.com/office/powerpoint/2010/main" val="27581569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DC8BA-FDDF-E94C-9ED8-EE240D6FEC1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E80D0202-2770-7647-AB05-B9575BA8E5DD}"/>
              </a:ext>
            </a:extLst>
          </p:cNvPr>
          <p:cNvSpPr>
            <a:spLocks noGrp="1"/>
          </p:cNvSpPr>
          <p:nvPr>
            <p:ph type="subTitle" idx="1"/>
          </p:nvPr>
        </p:nvSpPr>
        <p:spPr/>
        <p:txBody>
          <a:bodyPr/>
          <a:lstStyle/>
          <a:p>
            <a:endParaRPr lang="en-US"/>
          </a:p>
        </p:txBody>
      </p:sp>
      <p:pic>
        <p:nvPicPr>
          <p:cNvPr id="5" name="slide.url=https://www.polleverywhere.com/multiple_choice_polls/TSBmeJcblxFfChfTYXGDY">
            <a:extLst>
              <a:ext uri="{FF2B5EF4-FFF2-40B4-BE49-F238E27FC236}">
                <a16:creationId xmlns:a16="http://schemas.microsoft.com/office/drawing/2014/main" id="{3220B093-4D1E-9A45-A027-CA3E4722F711}"/>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27661183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6EB75-398F-2648-A52D-89CD9A1B2FE5}"/>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D5A7633-6DAE-CB43-8957-4671F41EB033}"/>
              </a:ext>
            </a:extLst>
          </p:cNvPr>
          <p:cNvSpPr>
            <a:spLocks noGrp="1"/>
          </p:cNvSpPr>
          <p:nvPr>
            <p:ph type="subTitle" idx="1"/>
          </p:nvPr>
        </p:nvSpPr>
        <p:spPr/>
        <p:txBody>
          <a:bodyPr/>
          <a:lstStyle/>
          <a:p>
            <a:endParaRPr lang="en-US"/>
          </a:p>
        </p:txBody>
      </p:sp>
      <p:pic>
        <p:nvPicPr>
          <p:cNvPr id="5" name="slide.url=https://www.polleverywhere.com/multiple_choice_polls/AuglwHlVsK3JYX5Ezgum2">
            <a:extLst>
              <a:ext uri="{FF2B5EF4-FFF2-40B4-BE49-F238E27FC236}">
                <a16:creationId xmlns:a16="http://schemas.microsoft.com/office/drawing/2014/main" id="{0B8D63E9-CE2C-F34D-8547-A0B59F290EF5}"/>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6352973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Error from Regression Model</a:t>
            </a:r>
          </a:p>
        </p:txBody>
      </p:sp>
      <p:pic>
        <p:nvPicPr>
          <p:cNvPr id="4" name="Picture 3"/>
          <p:cNvPicPr>
            <a:picLocks noChangeAspect="1"/>
          </p:cNvPicPr>
          <p:nvPr/>
        </p:nvPicPr>
        <p:blipFill>
          <a:blip r:embed="rId3"/>
          <a:stretch>
            <a:fillRect/>
          </a:stretch>
        </p:blipFill>
        <p:spPr>
          <a:xfrm>
            <a:off x="628650" y="1885950"/>
            <a:ext cx="7442200" cy="4686300"/>
          </a:xfrm>
          <a:prstGeom prst="rect">
            <a:avLst/>
          </a:prstGeom>
          <a:ln w="25400">
            <a:noFill/>
          </a:ln>
        </p:spPr>
      </p:pic>
      <p:cxnSp>
        <p:nvCxnSpPr>
          <p:cNvPr id="5" name="Straight Arrow Connector 4"/>
          <p:cNvCxnSpPr/>
          <p:nvPr/>
        </p:nvCxnSpPr>
        <p:spPr>
          <a:xfrm flipH="1" flipV="1">
            <a:off x="5666930" y="3559502"/>
            <a:ext cx="7843" cy="99616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2937016" y="4348717"/>
            <a:ext cx="1" cy="35391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6937516" y="2503593"/>
            <a:ext cx="1" cy="40289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6972722" y="3687317"/>
                <a:ext cx="590290" cy="6614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i="1" smtClean="0">
                              <a:solidFill>
                                <a:schemeClr val="accent2"/>
                              </a:solidFill>
                              <a:latin typeface="Cambria Math" panose="02040503050406030204" pitchFamily="18" charset="0"/>
                            </a:rPr>
                          </m:ctrlPr>
                        </m:accPr>
                        <m:e>
                          <m:r>
                            <a:rPr lang="en-US" sz="3600" b="0" i="1" smtClean="0">
                              <a:solidFill>
                                <a:schemeClr val="accent2"/>
                              </a:solidFill>
                              <a:latin typeface="Cambria Math" charset="0"/>
                            </a:rPr>
                            <m:t>𝑌</m:t>
                          </m:r>
                        </m:e>
                      </m:acc>
                    </m:oMath>
                  </m:oMathPara>
                </a14:m>
                <a:endParaRPr lang="en-US" sz="3600" dirty="0">
                  <a:solidFill>
                    <a:schemeClr val="accent2"/>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6972722" y="3687317"/>
                <a:ext cx="590290" cy="661400"/>
              </a:xfrm>
              <a:prstGeom prst="rect">
                <a:avLst/>
              </a:prstGeom>
              <a:blipFill rotWithShape="0">
                <a:blip r:embed="rId4"/>
                <a:stretch>
                  <a:fillRect/>
                </a:stretch>
              </a:blipFill>
            </p:spPr>
            <p:txBody>
              <a:bodyPr/>
              <a:lstStyle/>
              <a:p>
                <a:r>
                  <a:rPr lang="en-US">
                    <a:noFill/>
                  </a:rPr>
                  <a:t> </a:t>
                </a:r>
              </a:p>
            </p:txBody>
          </p:sp>
        </mc:Fallback>
      </mc:AlternateContent>
      <p:cxnSp>
        <p:nvCxnSpPr>
          <p:cNvPr id="15" name="Straight Arrow Connector 14"/>
          <p:cNvCxnSpPr/>
          <p:nvPr/>
        </p:nvCxnSpPr>
        <p:spPr>
          <a:xfrm flipH="1" flipV="1">
            <a:off x="6596743" y="3135086"/>
            <a:ext cx="458431" cy="763314"/>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43985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Compare to Empty Model</a:t>
            </a:r>
          </a:p>
        </p:txBody>
      </p:sp>
      <p:pic>
        <p:nvPicPr>
          <p:cNvPr id="3" name="Picture 2"/>
          <p:cNvPicPr>
            <a:picLocks noChangeAspect="1"/>
          </p:cNvPicPr>
          <p:nvPr/>
        </p:nvPicPr>
        <p:blipFill>
          <a:blip r:embed="rId3"/>
          <a:stretch>
            <a:fillRect/>
          </a:stretch>
        </p:blipFill>
        <p:spPr>
          <a:xfrm>
            <a:off x="628650" y="1690689"/>
            <a:ext cx="7429500" cy="4648200"/>
          </a:xfrm>
          <a:prstGeom prst="rect">
            <a:avLst/>
          </a:prstGeom>
        </p:spPr>
      </p:pic>
      <p:cxnSp>
        <p:nvCxnSpPr>
          <p:cNvPr id="4" name="Straight Arrow Connector 3"/>
          <p:cNvCxnSpPr/>
          <p:nvPr/>
        </p:nvCxnSpPr>
        <p:spPr>
          <a:xfrm flipH="1">
            <a:off x="6970174" y="2291317"/>
            <a:ext cx="1" cy="40289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2945181" y="4120114"/>
            <a:ext cx="1" cy="35391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5699587" y="3314573"/>
            <a:ext cx="7843" cy="99616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2125251" y="4122770"/>
                <a:ext cx="590290" cy="6614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i="1" smtClean="0">
                              <a:solidFill>
                                <a:schemeClr val="accent1"/>
                              </a:solidFill>
                              <a:latin typeface="Cambria Math" panose="02040503050406030204" pitchFamily="18" charset="0"/>
                            </a:rPr>
                          </m:ctrlPr>
                        </m:accPr>
                        <m:e>
                          <m:r>
                            <a:rPr lang="en-US" sz="3600" b="0" i="1" smtClean="0">
                              <a:solidFill>
                                <a:schemeClr val="accent1"/>
                              </a:solidFill>
                              <a:latin typeface="Cambria Math" charset="0"/>
                            </a:rPr>
                            <m:t>𝑌</m:t>
                          </m:r>
                        </m:e>
                      </m:acc>
                    </m:oMath>
                  </m:oMathPara>
                </a14:m>
                <a:endParaRPr lang="en-US" sz="3600" dirty="0">
                  <a:solidFill>
                    <a:schemeClr val="accent1"/>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125251" y="4122770"/>
                <a:ext cx="590290" cy="661400"/>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830106" y="3024657"/>
                <a:ext cx="59029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i="1" smtClean="0">
                              <a:solidFill>
                                <a:schemeClr val="accent2"/>
                              </a:solidFill>
                              <a:latin typeface="Cambria Math" panose="02040503050406030204" pitchFamily="18" charset="0"/>
                            </a:rPr>
                          </m:ctrlPr>
                        </m:accPr>
                        <m:e>
                          <m:r>
                            <a:rPr lang="en-US" sz="3600" b="0" i="1" smtClean="0">
                              <a:solidFill>
                                <a:schemeClr val="accent2"/>
                              </a:solidFill>
                              <a:latin typeface="Cambria Math" charset="0"/>
                            </a:rPr>
                            <m:t>𝑌</m:t>
                          </m:r>
                        </m:e>
                      </m:acc>
                    </m:oMath>
                  </m:oMathPara>
                </a14:m>
                <a:endParaRPr lang="en-US" sz="3600" dirty="0">
                  <a:solidFill>
                    <a:schemeClr val="accent2"/>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830106" y="3024657"/>
                <a:ext cx="590290" cy="646331"/>
              </a:xfrm>
              <a:prstGeom prst="rect">
                <a:avLst/>
              </a:prstGeom>
              <a:blipFill rotWithShape="0">
                <a:blip r:embed="rId5"/>
                <a:stretch>
                  <a:fillRect/>
                </a:stretch>
              </a:blipFill>
            </p:spPr>
            <p:txBody>
              <a:bodyPr/>
              <a:lstStyle/>
              <a:p>
                <a:r>
                  <a:rPr lang="en-US">
                    <a:noFill/>
                  </a:rPr>
                  <a:t> </a:t>
                </a:r>
              </a:p>
            </p:txBody>
          </p:sp>
        </mc:Fallback>
      </mc:AlternateContent>
      <p:cxnSp>
        <p:nvCxnSpPr>
          <p:cNvPr id="12" name="Straight Arrow Connector 11"/>
          <p:cNvCxnSpPr/>
          <p:nvPr/>
        </p:nvCxnSpPr>
        <p:spPr>
          <a:xfrm flipV="1">
            <a:off x="2932824" y="3670988"/>
            <a:ext cx="0" cy="310243"/>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4222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Partitioning the Residuals</a:t>
            </a:r>
          </a:p>
        </p:txBody>
      </p:sp>
      <p:sp>
        <p:nvSpPr>
          <p:cNvPr id="22" name="Rectangle 21"/>
          <p:cNvSpPr/>
          <p:nvPr/>
        </p:nvSpPr>
        <p:spPr>
          <a:xfrm>
            <a:off x="4572000" y="2287519"/>
            <a:ext cx="2268662" cy="954107"/>
          </a:xfrm>
          <a:prstGeom prst="rect">
            <a:avLst/>
          </a:prstGeom>
        </p:spPr>
        <p:txBody>
          <a:bodyPr wrap="square">
            <a:spAutoFit/>
          </a:bodyPr>
          <a:lstStyle/>
          <a:p>
            <a:r>
              <a:rPr lang="en-US" sz="2800" b="1" dirty="0">
                <a:solidFill>
                  <a:schemeClr val="accent2"/>
                </a:solidFill>
              </a:rPr>
              <a:t>Regression</a:t>
            </a:r>
          </a:p>
          <a:p>
            <a:r>
              <a:rPr lang="en-US" sz="2800" b="1" dirty="0">
                <a:solidFill>
                  <a:schemeClr val="accent2"/>
                </a:solidFill>
              </a:rPr>
              <a:t>Model</a:t>
            </a:r>
          </a:p>
        </p:txBody>
      </p:sp>
      <p:sp>
        <p:nvSpPr>
          <p:cNvPr id="23" name="Rectangle 22"/>
          <p:cNvSpPr/>
          <p:nvPr/>
        </p:nvSpPr>
        <p:spPr>
          <a:xfrm>
            <a:off x="4572000" y="4691475"/>
            <a:ext cx="2268662" cy="954107"/>
          </a:xfrm>
          <a:prstGeom prst="rect">
            <a:avLst/>
          </a:prstGeom>
        </p:spPr>
        <p:txBody>
          <a:bodyPr wrap="square">
            <a:spAutoFit/>
          </a:bodyPr>
          <a:lstStyle/>
          <a:p>
            <a:r>
              <a:rPr lang="en-US" sz="2800" b="1" dirty="0">
                <a:solidFill>
                  <a:schemeClr val="accent2"/>
                </a:solidFill>
              </a:rPr>
              <a:t>Group</a:t>
            </a:r>
          </a:p>
          <a:p>
            <a:r>
              <a:rPr lang="en-US" sz="2800" b="1" dirty="0">
                <a:solidFill>
                  <a:schemeClr val="accent2"/>
                </a:solidFill>
              </a:rPr>
              <a:t>Model</a:t>
            </a:r>
          </a:p>
        </p:txBody>
      </p:sp>
      <p:pic>
        <p:nvPicPr>
          <p:cNvPr id="24" name="Picture 23"/>
          <p:cNvPicPr>
            <a:picLocks noChangeAspect="1"/>
          </p:cNvPicPr>
          <p:nvPr/>
        </p:nvPicPr>
        <p:blipFill>
          <a:blip r:embed="rId3"/>
          <a:stretch>
            <a:fillRect/>
          </a:stretch>
        </p:blipFill>
        <p:spPr>
          <a:xfrm>
            <a:off x="581203" y="1623097"/>
            <a:ext cx="3990797" cy="2764514"/>
          </a:xfrm>
          <a:prstGeom prst="rect">
            <a:avLst/>
          </a:prstGeom>
        </p:spPr>
      </p:pic>
      <p:pic>
        <p:nvPicPr>
          <p:cNvPr id="21" name="Picture 20"/>
          <p:cNvPicPr>
            <a:picLocks noChangeAspect="1"/>
          </p:cNvPicPr>
          <p:nvPr/>
        </p:nvPicPr>
        <p:blipFill>
          <a:blip r:embed="rId4"/>
          <a:stretch>
            <a:fillRect/>
          </a:stretch>
        </p:blipFill>
        <p:spPr>
          <a:xfrm>
            <a:off x="1665515" y="3941536"/>
            <a:ext cx="2743200" cy="2501900"/>
          </a:xfrm>
          <a:prstGeom prst="rect">
            <a:avLst/>
          </a:prstGeom>
        </p:spPr>
      </p:pic>
      <p:sp>
        <p:nvSpPr>
          <p:cNvPr id="8" name="Rectangle 7"/>
          <p:cNvSpPr/>
          <p:nvPr/>
        </p:nvSpPr>
        <p:spPr>
          <a:xfrm>
            <a:off x="6777121" y="4958436"/>
            <a:ext cx="2562057" cy="1077218"/>
          </a:xfrm>
          <a:prstGeom prst="rect">
            <a:avLst/>
          </a:prstGeom>
        </p:spPr>
        <p:txBody>
          <a:bodyPr wrap="square">
            <a:spAutoFit/>
          </a:bodyPr>
          <a:lstStyle/>
          <a:p>
            <a:r>
              <a:rPr lang="en-US" sz="3200" b="1" dirty="0">
                <a:solidFill>
                  <a:schemeClr val="accent2"/>
                </a:solidFill>
              </a:rPr>
              <a:t>Map A, B, C to X, Y, Z</a:t>
            </a:r>
            <a:endParaRPr lang="en-US" sz="2000" b="1" i="1" dirty="0"/>
          </a:p>
        </p:txBody>
      </p:sp>
      <p:pic>
        <p:nvPicPr>
          <p:cNvPr id="9" name="Picture 8"/>
          <p:cNvPicPr>
            <a:picLocks noChangeAspect="1"/>
          </p:cNvPicPr>
          <p:nvPr/>
        </p:nvPicPr>
        <p:blipFill>
          <a:blip r:embed="rId5"/>
          <a:stretch>
            <a:fillRect/>
          </a:stretch>
        </p:blipFill>
        <p:spPr>
          <a:xfrm>
            <a:off x="6777121" y="4475836"/>
            <a:ext cx="457200" cy="482600"/>
          </a:xfrm>
          <a:prstGeom prst="rect">
            <a:avLst/>
          </a:prstGeom>
        </p:spPr>
      </p:pic>
    </p:spTree>
    <p:extLst>
      <p:ext uri="{BB962C8B-B14F-4D97-AF65-F5344CB8AC3E}">
        <p14:creationId xmlns:p14="http://schemas.microsoft.com/office/powerpoint/2010/main" val="16699637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F0562-3413-4B45-9F8A-47DECBB2FE5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3A2D2CB-EF6F-1841-8FFF-F4EDE6C64F02}"/>
              </a:ext>
            </a:extLst>
          </p:cNvPr>
          <p:cNvSpPr>
            <a:spLocks noGrp="1"/>
          </p:cNvSpPr>
          <p:nvPr>
            <p:ph type="subTitle" idx="1"/>
          </p:nvPr>
        </p:nvSpPr>
        <p:spPr/>
        <p:txBody>
          <a:bodyPr/>
          <a:lstStyle/>
          <a:p>
            <a:endParaRPr lang="en-US"/>
          </a:p>
        </p:txBody>
      </p:sp>
      <p:pic>
        <p:nvPicPr>
          <p:cNvPr id="5" name="slide.url=https://www.polleverywhere.com/multiple_choice_polls/OepNiZlRtfNTfByUcgghA">
            <a:extLst>
              <a:ext uri="{FF2B5EF4-FFF2-40B4-BE49-F238E27FC236}">
                <a16:creationId xmlns:a16="http://schemas.microsoft.com/office/drawing/2014/main" id="{F6E8DB28-E1EF-0440-BEC8-7BC245388833}"/>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15310605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Partitioning the Residuals</a:t>
            </a:r>
          </a:p>
        </p:txBody>
      </p:sp>
      <p:sp>
        <p:nvSpPr>
          <p:cNvPr id="22" name="Rectangle 21"/>
          <p:cNvSpPr/>
          <p:nvPr/>
        </p:nvSpPr>
        <p:spPr>
          <a:xfrm>
            <a:off x="4572000" y="2287519"/>
            <a:ext cx="2268662" cy="954107"/>
          </a:xfrm>
          <a:prstGeom prst="rect">
            <a:avLst/>
          </a:prstGeom>
        </p:spPr>
        <p:txBody>
          <a:bodyPr wrap="square">
            <a:spAutoFit/>
          </a:bodyPr>
          <a:lstStyle/>
          <a:p>
            <a:r>
              <a:rPr lang="en-US" sz="2800" b="1" dirty="0">
                <a:solidFill>
                  <a:schemeClr val="accent2"/>
                </a:solidFill>
              </a:rPr>
              <a:t>Regression</a:t>
            </a:r>
          </a:p>
          <a:p>
            <a:r>
              <a:rPr lang="en-US" sz="2800" b="1" dirty="0">
                <a:solidFill>
                  <a:schemeClr val="accent2"/>
                </a:solidFill>
              </a:rPr>
              <a:t>Model</a:t>
            </a:r>
          </a:p>
        </p:txBody>
      </p:sp>
      <p:sp>
        <p:nvSpPr>
          <p:cNvPr id="23" name="Rectangle 22"/>
          <p:cNvSpPr/>
          <p:nvPr/>
        </p:nvSpPr>
        <p:spPr>
          <a:xfrm>
            <a:off x="4572000" y="4691475"/>
            <a:ext cx="2268662" cy="954107"/>
          </a:xfrm>
          <a:prstGeom prst="rect">
            <a:avLst/>
          </a:prstGeom>
        </p:spPr>
        <p:txBody>
          <a:bodyPr wrap="square">
            <a:spAutoFit/>
          </a:bodyPr>
          <a:lstStyle/>
          <a:p>
            <a:r>
              <a:rPr lang="en-US" sz="2800" b="1" dirty="0">
                <a:solidFill>
                  <a:schemeClr val="accent2"/>
                </a:solidFill>
              </a:rPr>
              <a:t>Group</a:t>
            </a:r>
          </a:p>
          <a:p>
            <a:r>
              <a:rPr lang="en-US" sz="2800" b="1" dirty="0">
                <a:solidFill>
                  <a:schemeClr val="accent2"/>
                </a:solidFill>
              </a:rPr>
              <a:t>Model</a:t>
            </a:r>
          </a:p>
        </p:txBody>
      </p:sp>
      <p:pic>
        <p:nvPicPr>
          <p:cNvPr id="24" name="Picture 23"/>
          <p:cNvPicPr>
            <a:picLocks noChangeAspect="1"/>
          </p:cNvPicPr>
          <p:nvPr/>
        </p:nvPicPr>
        <p:blipFill>
          <a:blip r:embed="rId3"/>
          <a:stretch>
            <a:fillRect/>
          </a:stretch>
        </p:blipFill>
        <p:spPr>
          <a:xfrm>
            <a:off x="581203" y="1623097"/>
            <a:ext cx="3990797" cy="2764514"/>
          </a:xfrm>
          <a:prstGeom prst="rect">
            <a:avLst/>
          </a:prstGeom>
        </p:spPr>
      </p:pic>
      <p:pic>
        <p:nvPicPr>
          <p:cNvPr id="21" name="Picture 20"/>
          <p:cNvPicPr>
            <a:picLocks noChangeAspect="1"/>
          </p:cNvPicPr>
          <p:nvPr/>
        </p:nvPicPr>
        <p:blipFill>
          <a:blip r:embed="rId4"/>
          <a:stretch>
            <a:fillRect/>
          </a:stretch>
        </p:blipFill>
        <p:spPr>
          <a:xfrm>
            <a:off x="1665515" y="3941536"/>
            <a:ext cx="2743200" cy="2501900"/>
          </a:xfrm>
          <a:prstGeom prst="rect">
            <a:avLst/>
          </a:prstGeom>
        </p:spPr>
      </p:pic>
      <p:sp>
        <p:nvSpPr>
          <p:cNvPr id="8" name="Rectangle 7"/>
          <p:cNvSpPr/>
          <p:nvPr/>
        </p:nvSpPr>
        <p:spPr>
          <a:xfrm>
            <a:off x="6777121" y="4958436"/>
            <a:ext cx="2562057" cy="1077218"/>
          </a:xfrm>
          <a:prstGeom prst="rect">
            <a:avLst/>
          </a:prstGeom>
        </p:spPr>
        <p:txBody>
          <a:bodyPr wrap="square">
            <a:spAutoFit/>
          </a:bodyPr>
          <a:lstStyle/>
          <a:p>
            <a:r>
              <a:rPr lang="en-US" sz="3200" b="1" dirty="0">
                <a:solidFill>
                  <a:schemeClr val="accent2"/>
                </a:solidFill>
              </a:rPr>
              <a:t>Map A, B, C to X, Y, Z</a:t>
            </a:r>
            <a:endParaRPr lang="en-US" sz="2000" b="1" i="1" dirty="0"/>
          </a:p>
        </p:txBody>
      </p:sp>
    </p:spTree>
    <p:extLst>
      <p:ext uri="{BB962C8B-B14F-4D97-AF65-F5344CB8AC3E}">
        <p14:creationId xmlns:p14="http://schemas.microsoft.com/office/powerpoint/2010/main" val="41763434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Partitioning the Residuals</a:t>
            </a:r>
          </a:p>
        </p:txBody>
      </p:sp>
      <p:sp>
        <p:nvSpPr>
          <p:cNvPr id="22" name="Rectangle 21"/>
          <p:cNvSpPr/>
          <p:nvPr/>
        </p:nvSpPr>
        <p:spPr>
          <a:xfrm>
            <a:off x="4572000" y="2287519"/>
            <a:ext cx="2268662" cy="954107"/>
          </a:xfrm>
          <a:prstGeom prst="rect">
            <a:avLst/>
          </a:prstGeom>
        </p:spPr>
        <p:txBody>
          <a:bodyPr wrap="square">
            <a:spAutoFit/>
          </a:bodyPr>
          <a:lstStyle/>
          <a:p>
            <a:r>
              <a:rPr lang="en-US" sz="2800" b="1" dirty="0">
                <a:solidFill>
                  <a:schemeClr val="accent2"/>
                </a:solidFill>
              </a:rPr>
              <a:t>Regression</a:t>
            </a:r>
          </a:p>
          <a:p>
            <a:r>
              <a:rPr lang="en-US" sz="2800" b="1" dirty="0">
                <a:solidFill>
                  <a:schemeClr val="accent2"/>
                </a:solidFill>
              </a:rPr>
              <a:t>Model</a:t>
            </a:r>
          </a:p>
        </p:txBody>
      </p:sp>
      <p:sp>
        <p:nvSpPr>
          <p:cNvPr id="23" name="Rectangle 22"/>
          <p:cNvSpPr/>
          <p:nvPr/>
        </p:nvSpPr>
        <p:spPr>
          <a:xfrm>
            <a:off x="4572000" y="4691475"/>
            <a:ext cx="2268662" cy="954107"/>
          </a:xfrm>
          <a:prstGeom prst="rect">
            <a:avLst/>
          </a:prstGeom>
        </p:spPr>
        <p:txBody>
          <a:bodyPr wrap="square">
            <a:spAutoFit/>
          </a:bodyPr>
          <a:lstStyle/>
          <a:p>
            <a:r>
              <a:rPr lang="en-US" sz="2800" b="1" dirty="0">
                <a:solidFill>
                  <a:schemeClr val="accent2"/>
                </a:solidFill>
              </a:rPr>
              <a:t>Group</a:t>
            </a:r>
          </a:p>
          <a:p>
            <a:r>
              <a:rPr lang="en-US" sz="2800" b="1" dirty="0">
                <a:solidFill>
                  <a:schemeClr val="accent2"/>
                </a:solidFill>
              </a:rPr>
              <a:t>Model</a:t>
            </a:r>
          </a:p>
        </p:txBody>
      </p:sp>
      <p:pic>
        <p:nvPicPr>
          <p:cNvPr id="24" name="Picture 23"/>
          <p:cNvPicPr>
            <a:picLocks noChangeAspect="1"/>
          </p:cNvPicPr>
          <p:nvPr/>
        </p:nvPicPr>
        <p:blipFill>
          <a:blip r:embed="rId3"/>
          <a:stretch>
            <a:fillRect/>
          </a:stretch>
        </p:blipFill>
        <p:spPr>
          <a:xfrm>
            <a:off x="581203" y="1623097"/>
            <a:ext cx="3990797" cy="2764514"/>
          </a:xfrm>
          <a:prstGeom prst="rect">
            <a:avLst/>
          </a:prstGeom>
        </p:spPr>
      </p:pic>
      <p:pic>
        <p:nvPicPr>
          <p:cNvPr id="21" name="Picture 20"/>
          <p:cNvPicPr>
            <a:picLocks noChangeAspect="1"/>
          </p:cNvPicPr>
          <p:nvPr/>
        </p:nvPicPr>
        <p:blipFill>
          <a:blip r:embed="rId4"/>
          <a:stretch>
            <a:fillRect/>
          </a:stretch>
        </p:blipFill>
        <p:spPr>
          <a:xfrm>
            <a:off x="1665515" y="3941536"/>
            <a:ext cx="2743200" cy="2501900"/>
          </a:xfrm>
          <a:prstGeom prst="rect">
            <a:avLst/>
          </a:prstGeom>
        </p:spPr>
      </p:pic>
      <p:sp>
        <p:nvSpPr>
          <p:cNvPr id="8" name="Rectangle 7"/>
          <p:cNvSpPr/>
          <p:nvPr/>
        </p:nvSpPr>
        <p:spPr>
          <a:xfrm>
            <a:off x="6383462" y="3495556"/>
            <a:ext cx="2562057" cy="2677656"/>
          </a:xfrm>
          <a:prstGeom prst="rect">
            <a:avLst/>
          </a:prstGeom>
        </p:spPr>
        <p:txBody>
          <a:bodyPr wrap="square">
            <a:spAutoFit/>
          </a:bodyPr>
          <a:lstStyle/>
          <a:p>
            <a:r>
              <a:rPr lang="en-US" sz="2800" b="1" dirty="0">
                <a:solidFill>
                  <a:schemeClr val="accent1"/>
                </a:solidFill>
              </a:rPr>
              <a:t>Which residual is used to calculate SS Error for the regression model?</a:t>
            </a:r>
            <a:endParaRPr lang="en-US" b="1" i="1" dirty="0">
              <a:solidFill>
                <a:schemeClr val="accent1"/>
              </a:solidFill>
            </a:endParaRPr>
          </a:p>
        </p:txBody>
      </p:sp>
      <p:pic>
        <p:nvPicPr>
          <p:cNvPr id="9" name="Picture 8"/>
          <p:cNvPicPr>
            <a:picLocks noChangeAspect="1"/>
          </p:cNvPicPr>
          <p:nvPr/>
        </p:nvPicPr>
        <p:blipFill>
          <a:blip r:embed="rId5"/>
          <a:stretch>
            <a:fillRect/>
          </a:stretch>
        </p:blipFill>
        <p:spPr>
          <a:xfrm>
            <a:off x="5926262" y="3510445"/>
            <a:ext cx="457200" cy="482600"/>
          </a:xfrm>
          <a:prstGeom prst="rect">
            <a:avLst/>
          </a:prstGeom>
        </p:spPr>
      </p:pic>
    </p:spTree>
    <p:extLst>
      <p:ext uri="{BB962C8B-B14F-4D97-AF65-F5344CB8AC3E}">
        <p14:creationId xmlns:p14="http://schemas.microsoft.com/office/powerpoint/2010/main" val="3065783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3ABB3-1E18-5C4A-938A-10EDACEC457E}"/>
              </a:ext>
            </a:extLst>
          </p:cNvPr>
          <p:cNvSpPr>
            <a:spLocks noGrp="1"/>
          </p:cNvSpPr>
          <p:nvPr>
            <p:ph type="title"/>
          </p:nvPr>
        </p:nvSpPr>
        <p:spPr/>
        <p:txBody>
          <a:bodyPr/>
          <a:lstStyle/>
          <a:p>
            <a:r>
              <a:rPr lang="en-US" dirty="0"/>
              <a:t>head(</a:t>
            </a:r>
            <a:r>
              <a:rPr lang="en-US" dirty="0" err="1"/>
              <a:t>Vegemite.brief</a:t>
            </a:r>
            <a:r>
              <a:rPr lang="en-US" dirty="0"/>
              <a:t>)</a:t>
            </a:r>
          </a:p>
        </p:txBody>
      </p:sp>
      <p:pic>
        <p:nvPicPr>
          <p:cNvPr id="3" name="Picture 2">
            <a:extLst>
              <a:ext uri="{FF2B5EF4-FFF2-40B4-BE49-F238E27FC236}">
                <a16:creationId xmlns:a16="http://schemas.microsoft.com/office/drawing/2014/main" id="{F9B83B25-7096-844B-BCA2-AFBCBA8E5E44}"/>
              </a:ext>
            </a:extLst>
          </p:cNvPr>
          <p:cNvPicPr>
            <a:picLocks noChangeAspect="1"/>
          </p:cNvPicPr>
          <p:nvPr/>
        </p:nvPicPr>
        <p:blipFill>
          <a:blip r:embed="rId3"/>
          <a:stretch>
            <a:fillRect/>
          </a:stretch>
        </p:blipFill>
        <p:spPr>
          <a:xfrm>
            <a:off x="1108231" y="2407384"/>
            <a:ext cx="6927537" cy="2360494"/>
          </a:xfrm>
          <a:prstGeom prst="rect">
            <a:avLst/>
          </a:prstGeom>
        </p:spPr>
      </p:pic>
    </p:spTree>
    <p:extLst>
      <p:ext uri="{BB962C8B-B14F-4D97-AF65-F5344CB8AC3E}">
        <p14:creationId xmlns:p14="http://schemas.microsoft.com/office/powerpoint/2010/main" val="17654016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12783-DD4C-CD41-89E9-532002441158}"/>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A268D212-B312-9840-8212-F77731DB7197}"/>
              </a:ext>
            </a:extLst>
          </p:cNvPr>
          <p:cNvSpPr>
            <a:spLocks noGrp="1"/>
          </p:cNvSpPr>
          <p:nvPr>
            <p:ph type="subTitle" idx="1"/>
          </p:nvPr>
        </p:nvSpPr>
        <p:spPr/>
        <p:txBody>
          <a:bodyPr/>
          <a:lstStyle/>
          <a:p>
            <a:endParaRPr lang="en-US"/>
          </a:p>
        </p:txBody>
      </p:sp>
      <p:pic>
        <p:nvPicPr>
          <p:cNvPr id="5" name="slide.url=https://www.polleverywhere.com/multiple_choice_polls/oIGlM12XHp3iAXjEoxL6o">
            <a:extLst>
              <a:ext uri="{FF2B5EF4-FFF2-40B4-BE49-F238E27FC236}">
                <a16:creationId xmlns:a16="http://schemas.microsoft.com/office/drawing/2014/main" id="{25D257CC-0173-9F44-8BF0-869EF957D1E9}"/>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36047712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791939" y="2962461"/>
            <a:ext cx="4696969" cy="296481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a:xfrm>
                <a:off x="791939" y="558039"/>
                <a:ext cx="7886700" cy="1806574"/>
              </a:xfrm>
            </p:spPr>
            <p:txBody>
              <a:bodyPr>
                <a:noAutofit/>
              </a:bodyPr>
              <a:lstStyle/>
              <a:p>
                <a:r>
                  <a:rPr lang="en-US" sz="3200" dirty="0"/>
                  <a:t>The mean (</a:t>
                </a:r>
                <a14:m>
                  <m:oMath xmlns:m="http://schemas.openxmlformats.org/officeDocument/2006/math">
                    <m:acc>
                      <m:accPr>
                        <m:chr m:val="̂"/>
                        <m:ctrlPr>
                          <a:rPr lang="en-US" sz="3200" i="1" smtClean="0">
                            <a:latin typeface="Cambria Math" panose="02040503050406030204" pitchFamily="18" charset="0"/>
                          </a:rPr>
                        </m:ctrlPr>
                      </m:accPr>
                      <m:e>
                        <m:r>
                          <a:rPr lang="en-US" sz="3200" b="0" i="1" smtClean="0">
                            <a:latin typeface="Cambria Math" panose="02040503050406030204" pitchFamily="18" charset="0"/>
                          </a:rPr>
                          <m:t>𝑌</m:t>
                        </m:r>
                      </m:e>
                    </m:acc>
                  </m:oMath>
                </a14:m>
                <a:r>
                  <a:rPr lang="en-US" sz="3200" dirty="0"/>
                  <a:t> for the group model) minimizes SS Error within each group </a:t>
                </a:r>
                <a:r>
                  <a:rPr lang="en-US" sz="3200" i="1" dirty="0"/>
                  <a:t>compared to any other number</a:t>
                </a:r>
                <a:r>
                  <a:rPr lang="en-US" sz="3200" dirty="0"/>
                  <a:t>; residuals sum to 0</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791939" y="558039"/>
                <a:ext cx="7886700" cy="1806574"/>
              </a:xfrm>
              <a:blipFill>
                <a:blip r:embed="rId4"/>
                <a:stretch>
                  <a:fillRect l="-1768" t="-7692" b="-11888"/>
                </a:stretch>
              </a:blipFill>
            </p:spPr>
            <p:txBody>
              <a:bodyPr/>
              <a:lstStyle/>
              <a:p>
                <a:r>
                  <a:rPr lang="en-US">
                    <a:noFill/>
                  </a:rPr>
                  <a:t> </a:t>
                </a:r>
              </a:p>
            </p:txBody>
          </p:sp>
        </mc:Fallback>
      </mc:AlternateContent>
      <p:sp>
        <p:nvSpPr>
          <p:cNvPr id="10" name="Rectangle 9"/>
          <p:cNvSpPr/>
          <p:nvPr/>
        </p:nvSpPr>
        <p:spPr>
          <a:xfrm>
            <a:off x="5782240" y="3885565"/>
            <a:ext cx="1990312" cy="1077218"/>
          </a:xfrm>
          <a:prstGeom prst="rect">
            <a:avLst/>
          </a:prstGeom>
        </p:spPr>
        <p:txBody>
          <a:bodyPr wrap="square">
            <a:spAutoFit/>
          </a:bodyPr>
          <a:lstStyle/>
          <a:p>
            <a:r>
              <a:rPr lang="en-US" sz="3200" b="1" dirty="0">
                <a:solidFill>
                  <a:schemeClr val="accent2"/>
                </a:solidFill>
              </a:rPr>
              <a:t>Two-Group</a:t>
            </a:r>
          </a:p>
          <a:p>
            <a:r>
              <a:rPr lang="en-US" sz="3200" b="1" dirty="0">
                <a:solidFill>
                  <a:schemeClr val="accent2"/>
                </a:solidFill>
              </a:rPr>
              <a:t>Model</a:t>
            </a:r>
            <a:endParaRPr lang="en-US" sz="2000" b="1" i="1" dirty="0"/>
          </a:p>
        </p:txBody>
      </p:sp>
      <p:cxnSp>
        <p:nvCxnSpPr>
          <p:cNvPr id="4" name="Straight Connector 3"/>
          <p:cNvCxnSpPr/>
          <p:nvPr/>
        </p:nvCxnSpPr>
        <p:spPr>
          <a:xfrm>
            <a:off x="3706589" y="3501070"/>
            <a:ext cx="11593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706588" y="4039679"/>
            <a:ext cx="11593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752603" y="4424174"/>
            <a:ext cx="115932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0680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677637" y="2495245"/>
            <a:ext cx="1906127" cy="1203181"/>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a:xfrm>
                <a:off x="628650" y="558039"/>
                <a:ext cx="7886700" cy="1806574"/>
              </a:xfrm>
            </p:spPr>
            <p:txBody>
              <a:bodyPr anchor="t">
                <a:noAutofit/>
              </a:bodyPr>
              <a:lstStyle/>
              <a:p>
                <a:r>
                  <a:rPr lang="en-US" sz="3200" dirty="0"/>
                  <a:t>Similarly, the regression line (</a:t>
                </a:r>
                <a14:m>
                  <m:oMath xmlns:m="http://schemas.openxmlformats.org/officeDocument/2006/math">
                    <m:acc>
                      <m:accPr>
                        <m:chr m:val="̂"/>
                        <m:ctrlPr>
                          <a:rPr lang="en-US" sz="3200" i="1">
                            <a:latin typeface="Cambria Math" panose="02040503050406030204" pitchFamily="18" charset="0"/>
                          </a:rPr>
                        </m:ctrlPr>
                      </m:accPr>
                      <m:e>
                        <m:r>
                          <a:rPr lang="en-US" sz="3200" i="1">
                            <a:latin typeface="Cambria Math" panose="02040503050406030204" pitchFamily="18" charset="0"/>
                          </a:rPr>
                          <m:t>𝑌</m:t>
                        </m:r>
                      </m:e>
                    </m:acc>
                  </m:oMath>
                </a14:m>
                <a:r>
                  <a:rPr lang="en-US" sz="3200" dirty="0"/>
                  <a:t> for the regression model) minimizes SS </a:t>
                </a:r>
                <a:r>
                  <a:rPr lang="en-US" sz="3200" i="1" dirty="0"/>
                  <a:t>compared to any other line</a:t>
                </a:r>
                <a:r>
                  <a:rPr lang="en-US" sz="3200" dirty="0"/>
                  <a:t>; and residuals add to 0.</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28650" y="558039"/>
                <a:ext cx="7886700" cy="1806574"/>
              </a:xfrm>
              <a:blipFill>
                <a:blip r:embed="rId4"/>
                <a:stretch>
                  <a:fillRect l="-1929" t="-5594"/>
                </a:stretch>
              </a:blipFill>
            </p:spPr>
            <p:txBody>
              <a:bodyPr/>
              <a:lstStyle/>
              <a:p>
                <a:r>
                  <a:rPr lang="en-US">
                    <a:noFill/>
                  </a:rPr>
                  <a:t> </a:t>
                </a:r>
              </a:p>
            </p:txBody>
          </p:sp>
        </mc:Fallback>
      </mc:AlternateContent>
      <p:pic>
        <p:nvPicPr>
          <p:cNvPr id="5" name="Picture 4"/>
          <p:cNvPicPr>
            <a:picLocks noChangeAspect="1"/>
          </p:cNvPicPr>
          <p:nvPr/>
        </p:nvPicPr>
        <p:blipFill>
          <a:blip r:embed="rId5"/>
          <a:stretch>
            <a:fillRect/>
          </a:stretch>
        </p:blipFill>
        <p:spPr>
          <a:xfrm>
            <a:off x="2975333" y="2495244"/>
            <a:ext cx="5305544" cy="3350387"/>
          </a:xfrm>
          <a:prstGeom prst="rect">
            <a:avLst/>
          </a:prstGeom>
        </p:spPr>
      </p:pic>
      <p:sp>
        <p:nvSpPr>
          <p:cNvPr id="9" name="Rectangle 8"/>
          <p:cNvSpPr/>
          <p:nvPr/>
        </p:nvSpPr>
        <p:spPr>
          <a:xfrm>
            <a:off x="522553" y="4392334"/>
            <a:ext cx="2256995" cy="1077796"/>
          </a:xfrm>
          <a:prstGeom prst="rect">
            <a:avLst/>
          </a:prstGeom>
        </p:spPr>
        <p:txBody>
          <a:bodyPr wrap="square">
            <a:spAutoFit/>
          </a:bodyPr>
          <a:lstStyle/>
          <a:p>
            <a:r>
              <a:rPr lang="en-US" sz="3200" b="1" dirty="0">
                <a:solidFill>
                  <a:schemeClr val="accent2"/>
                </a:solidFill>
              </a:rPr>
              <a:t>Regression</a:t>
            </a:r>
          </a:p>
          <a:p>
            <a:r>
              <a:rPr lang="en-US" sz="3200" b="1" dirty="0">
                <a:solidFill>
                  <a:schemeClr val="accent2"/>
                </a:solidFill>
              </a:rPr>
              <a:t>Model</a:t>
            </a:r>
            <a:endParaRPr lang="en-US" sz="2000" b="1" i="1" dirty="0"/>
          </a:p>
        </p:txBody>
      </p:sp>
      <p:cxnSp>
        <p:nvCxnSpPr>
          <p:cNvPr id="4" name="Straight Connector 3"/>
          <p:cNvCxnSpPr/>
          <p:nvPr/>
        </p:nvCxnSpPr>
        <p:spPr>
          <a:xfrm flipV="1">
            <a:off x="3673929" y="3200400"/>
            <a:ext cx="4310742" cy="15185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3673929" y="2775857"/>
            <a:ext cx="4310742" cy="231866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56203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supernova: Regression Model</a:t>
            </a:r>
          </a:p>
        </p:txBody>
      </p:sp>
      <p:pic>
        <p:nvPicPr>
          <p:cNvPr id="5" name="Picture 4"/>
          <p:cNvPicPr>
            <a:picLocks noChangeAspect="1"/>
          </p:cNvPicPr>
          <p:nvPr/>
        </p:nvPicPr>
        <p:blipFill rotWithShape="1">
          <a:blip r:embed="rId3"/>
          <a:srcRect t="43000"/>
          <a:stretch/>
        </p:blipFill>
        <p:spPr>
          <a:xfrm>
            <a:off x="628650" y="1583868"/>
            <a:ext cx="7638146" cy="1741490"/>
          </a:xfrm>
          <a:prstGeom prst="rect">
            <a:avLst/>
          </a:prstGeom>
        </p:spPr>
      </p:pic>
      <p:pic>
        <p:nvPicPr>
          <p:cNvPr id="3" name="Picture 2"/>
          <p:cNvPicPr>
            <a:picLocks noChangeAspect="1"/>
          </p:cNvPicPr>
          <p:nvPr/>
        </p:nvPicPr>
        <p:blipFill>
          <a:blip r:embed="rId4"/>
          <a:stretch>
            <a:fillRect/>
          </a:stretch>
        </p:blipFill>
        <p:spPr>
          <a:xfrm>
            <a:off x="747485" y="3627662"/>
            <a:ext cx="7442925" cy="1744436"/>
          </a:xfrm>
          <a:prstGeom prst="rect">
            <a:avLst/>
          </a:prstGeom>
        </p:spPr>
      </p:pic>
      <p:sp>
        <p:nvSpPr>
          <p:cNvPr id="6" name="Rectangle 5"/>
          <p:cNvSpPr/>
          <p:nvPr/>
        </p:nvSpPr>
        <p:spPr>
          <a:xfrm>
            <a:off x="628650" y="3439944"/>
            <a:ext cx="3656998" cy="584775"/>
          </a:xfrm>
          <a:prstGeom prst="rect">
            <a:avLst/>
          </a:prstGeom>
        </p:spPr>
        <p:txBody>
          <a:bodyPr wrap="square">
            <a:spAutoFit/>
          </a:bodyPr>
          <a:lstStyle/>
          <a:p>
            <a:r>
              <a:rPr lang="en-US" sz="3200" b="1">
                <a:solidFill>
                  <a:schemeClr val="accent2"/>
                </a:solidFill>
              </a:rPr>
              <a:t>Regression</a:t>
            </a:r>
            <a:r>
              <a:rPr lang="en-US" sz="3200" b="1" dirty="0">
                <a:solidFill>
                  <a:schemeClr val="accent2"/>
                </a:solidFill>
              </a:rPr>
              <a:t> </a:t>
            </a:r>
            <a:r>
              <a:rPr lang="en-US" sz="3200" b="1">
                <a:solidFill>
                  <a:schemeClr val="accent2"/>
                </a:solidFill>
              </a:rPr>
              <a:t>Model</a:t>
            </a:r>
            <a:endParaRPr lang="en-US" sz="2000" b="1" i="1" dirty="0"/>
          </a:p>
        </p:txBody>
      </p:sp>
      <p:sp>
        <p:nvSpPr>
          <p:cNvPr id="7" name="Rectangle 6"/>
          <p:cNvSpPr/>
          <p:nvPr/>
        </p:nvSpPr>
        <p:spPr>
          <a:xfrm>
            <a:off x="628650" y="1390360"/>
            <a:ext cx="3224893" cy="584775"/>
          </a:xfrm>
          <a:prstGeom prst="rect">
            <a:avLst/>
          </a:prstGeom>
        </p:spPr>
        <p:txBody>
          <a:bodyPr wrap="square">
            <a:spAutoFit/>
          </a:bodyPr>
          <a:lstStyle/>
          <a:p>
            <a:r>
              <a:rPr lang="en-US" sz="3200" b="1">
                <a:solidFill>
                  <a:schemeClr val="accent2"/>
                </a:solidFill>
              </a:rPr>
              <a:t>Two-Group Model</a:t>
            </a:r>
            <a:endParaRPr lang="en-US" sz="2000" b="1" i="1" dirty="0"/>
          </a:p>
        </p:txBody>
      </p:sp>
      <p:sp>
        <p:nvSpPr>
          <p:cNvPr id="4" name="Rectangle 3"/>
          <p:cNvSpPr/>
          <p:nvPr/>
        </p:nvSpPr>
        <p:spPr>
          <a:xfrm>
            <a:off x="3619861" y="4976471"/>
            <a:ext cx="849086" cy="39562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543661" y="2957171"/>
            <a:ext cx="849086" cy="39562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47485" y="5559816"/>
            <a:ext cx="7919357" cy="954107"/>
          </a:xfrm>
          <a:prstGeom prst="rect">
            <a:avLst/>
          </a:prstGeom>
        </p:spPr>
        <p:txBody>
          <a:bodyPr wrap="square">
            <a:spAutoFit/>
          </a:bodyPr>
          <a:lstStyle/>
          <a:p>
            <a:r>
              <a:rPr lang="en-US" sz="2800" b="1" dirty="0">
                <a:solidFill>
                  <a:schemeClr val="accent2"/>
                </a:solidFill>
              </a:rPr>
              <a:t>Why does </a:t>
            </a:r>
            <a:r>
              <a:rPr lang="en-US" sz="2800" b="1" dirty="0" err="1">
                <a:solidFill>
                  <a:schemeClr val="accent2"/>
                </a:solidFill>
              </a:rPr>
              <a:t>df</a:t>
            </a:r>
            <a:r>
              <a:rPr lang="en-US" sz="2800" b="1" dirty="0">
                <a:solidFill>
                  <a:schemeClr val="accent2"/>
                </a:solidFill>
              </a:rPr>
              <a:t> stay the same when Smokers could take so many more values in the regression model?</a:t>
            </a:r>
            <a:endParaRPr lang="en-US" b="1" i="1" dirty="0"/>
          </a:p>
        </p:txBody>
      </p:sp>
    </p:spTree>
    <p:extLst>
      <p:ext uri="{BB962C8B-B14F-4D97-AF65-F5344CB8AC3E}">
        <p14:creationId xmlns:p14="http://schemas.microsoft.com/office/powerpoint/2010/main" val="10647711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supernova: Regression Model</a:t>
            </a:r>
          </a:p>
        </p:txBody>
      </p:sp>
      <p:pic>
        <p:nvPicPr>
          <p:cNvPr id="5" name="Picture 4"/>
          <p:cNvPicPr>
            <a:picLocks noChangeAspect="1"/>
          </p:cNvPicPr>
          <p:nvPr/>
        </p:nvPicPr>
        <p:blipFill rotWithShape="1">
          <a:blip r:embed="rId3"/>
          <a:srcRect t="43000"/>
          <a:stretch/>
        </p:blipFill>
        <p:spPr>
          <a:xfrm>
            <a:off x="628650" y="1583868"/>
            <a:ext cx="7638146" cy="1741490"/>
          </a:xfrm>
          <a:prstGeom prst="rect">
            <a:avLst/>
          </a:prstGeom>
        </p:spPr>
      </p:pic>
      <p:pic>
        <p:nvPicPr>
          <p:cNvPr id="3" name="Picture 2"/>
          <p:cNvPicPr>
            <a:picLocks noChangeAspect="1"/>
          </p:cNvPicPr>
          <p:nvPr/>
        </p:nvPicPr>
        <p:blipFill>
          <a:blip r:embed="rId4"/>
          <a:stretch>
            <a:fillRect/>
          </a:stretch>
        </p:blipFill>
        <p:spPr>
          <a:xfrm>
            <a:off x="747485" y="3627662"/>
            <a:ext cx="7442925" cy="1744436"/>
          </a:xfrm>
          <a:prstGeom prst="rect">
            <a:avLst/>
          </a:prstGeom>
        </p:spPr>
      </p:pic>
      <p:sp>
        <p:nvSpPr>
          <p:cNvPr id="6" name="Rectangle 5"/>
          <p:cNvSpPr/>
          <p:nvPr/>
        </p:nvSpPr>
        <p:spPr>
          <a:xfrm>
            <a:off x="628650" y="3439944"/>
            <a:ext cx="3656998" cy="584775"/>
          </a:xfrm>
          <a:prstGeom prst="rect">
            <a:avLst/>
          </a:prstGeom>
        </p:spPr>
        <p:txBody>
          <a:bodyPr wrap="square">
            <a:spAutoFit/>
          </a:bodyPr>
          <a:lstStyle/>
          <a:p>
            <a:r>
              <a:rPr lang="en-US" sz="3200" b="1">
                <a:solidFill>
                  <a:schemeClr val="accent2"/>
                </a:solidFill>
              </a:rPr>
              <a:t>Regression</a:t>
            </a:r>
            <a:r>
              <a:rPr lang="en-US" sz="3200" b="1" dirty="0">
                <a:solidFill>
                  <a:schemeClr val="accent2"/>
                </a:solidFill>
              </a:rPr>
              <a:t> </a:t>
            </a:r>
            <a:r>
              <a:rPr lang="en-US" sz="3200" b="1">
                <a:solidFill>
                  <a:schemeClr val="accent2"/>
                </a:solidFill>
              </a:rPr>
              <a:t>Model</a:t>
            </a:r>
            <a:endParaRPr lang="en-US" sz="2000" b="1" i="1" dirty="0"/>
          </a:p>
        </p:txBody>
      </p:sp>
      <p:sp>
        <p:nvSpPr>
          <p:cNvPr id="7" name="Rectangle 6"/>
          <p:cNvSpPr/>
          <p:nvPr/>
        </p:nvSpPr>
        <p:spPr>
          <a:xfrm>
            <a:off x="628650" y="1390360"/>
            <a:ext cx="3224893" cy="584775"/>
          </a:xfrm>
          <a:prstGeom prst="rect">
            <a:avLst/>
          </a:prstGeom>
        </p:spPr>
        <p:txBody>
          <a:bodyPr wrap="square">
            <a:spAutoFit/>
          </a:bodyPr>
          <a:lstStyle/>
          <a:p>
            <a:r>
              <a:rPr lang="en-US" sz="3200" b="1">
                <a:solidFill>
                  <a:schemeClr val="accent2"/>
                </a:solidFill>
              </a:rPr>
              <a:t>Two-Group Model</a:t>
            </a:r>
            <a:endParaRPr lang="en-US" sz="2000" b="1" i="1" dirty="0"/>
          </a:p>
        </p:txBody>
      </p:sp>
      <p:sp>
        <p:nvSpPr>
          <p:cNvPr id="4" name="Rectangle 3"/>
          <p:cNvSpPr/>
          <p:nvPr/>
        </p:nvSpPr>
        <p:spPr>
          <a:xfrm>
            <a:off x="3619861" y="4976471"/>
            <a:ext cx="849086" cy="39562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543661" y="2957171"/>
            <a:ext cx="849086" cy="39562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747485" y="5412136"/>
            <a:ext cx="8160203" cy="911714"/>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accent2"/>
                </a:solidFill>
              </a:rPr>
              <a:t>Does it make sense to compare the regression model and the group model using PRE?</a:t>
            </a:r>
            <a:endParaRPr lang="en-US" sz="1800" dirty="0">
              <a:solidFill>
                <a:schemeClr val="accent2"/>
              </a:solidFill>
            </a:endParaRPr>
          </a:p>
        </p:txBody>
      </p:sp>
    </p:spTree>
    <p:extLst>
      <p:ext uri="{BB962C8B-B14F-4D97-AF65-F5344CB8AC3E}">
        <p14:creationId xmlns:p14="http://schemas.microsoft.com/office/powerpoint/2010/main" val="8397465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Comparing Models</a:t>
            </a:r>
          </a:p>
        </p:txBody>
      </p:sp>
      <p:sp>
        <p:nvSpPr>
          <p:cNvPr id="3" name="Rectangle 2"/>
          <p:cNvSpPr/>
          <p:nvPr/>
        </p:nvSpPr>
        <p:spPr>
          <a:xfrm>
            <a:off x="2318656" y="3669391"/>
            <a:ext cx="5078186" cy="930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SS Total</a:t>
            </a:r>
          </a:p>
        </p:txBody>
      </p:sp>
      <p:sp>
        <p:nvSpPr>
          <p:cNvPr id="4" name="Rectangle 3"/>
          <p:cNvSpPr/>
          <p:nvPr/>
        </p:nvSpPr>
        <p:spPr>
          <a:xfrm>
            <a:off x="2318656" y="1595119"/>
            <a:ext cx="1453243" cy="9307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SS Model</a:t>
            </a:r>
          </a:p>
        </p:txBody>
      </p:sp>
      <p:sp>
        <p:nvSpPr>
          <p:cNvPr id="5" name="Rectangle 4"/>
          <p:cNvSpPr/>
          <p:nvPr/>
        </p:nvSpPr>
        <p:spPr>
          <a:xfrm>
            <a:off x="3771899" y="1595119"/>
            <a:ext cx="3624943" cy="93072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solidFill>
              </a:rPr>
              <a:t>SS Error</a:t>
            </a:r>
          </a:p>
        </p:txBody>
      </p:sp>
      <p:sp>
        <p:nvSpPr>
          <p:cNvPr id="6" name="TextBox 5"/>
          <p:cNvSpPr txBox="1"/>
          <p:nvPr/>
        </p:nvSpPr>
        <p:spPr>
          <a:xfrm>
            <a:off x="816428" y="3774043"/>
            <a:ext cx="856325" cy="707886"/>
          </a:xfrm>
          <a:prstGeom prst="rect">
            <a:avLst/>
          </a:prstGeom>
          <a:noFill/>
        </p:spPr>
        <p:txBody>
          <a:bodyPr wrap="none" rtlCol="0">
            <a:spAutoFit/>
          </a:bodyPr>
          <a:lstStyle/>
          <a:p>
            <a:r>
              <a:rPr lang="en-US" sz="2000" b="1" dirty="0"/>
              <a:t>Empty</a:t>
            </a:r>
          </a:p>
          <a:p>
            <a:r>
              <a:rPr lang="en-US" sz="2000" b="1" dirty="0"/>
              <a:t>Model</a:t>
            </a:r>
          </a:p>
        </p:txBody>
      </p:sp>
      <p:sp>
        <p:nvSpPr>
          <p:cNvPr id="7" name="TextBox 6"/>
          <p:cNvSpPr txBox="1"/>
          <p:nvPr/>
        </p:nvSpPr>
        <p:spPr>
          <a:xfrm>
            <a:off x="816428" y="1705803"/>
            <a:ext cx="1582946" cy="707886"/>
          </a:xfrm>
          <a:prstGeom prst="rect">
            <a:avLst/>
          </a:prstGeom>
          <a:noFill/>
        </p:spPr>
        <p:txBody>
          <a:bodyPr wrap="square" rtlCol="0">
            <a:spAutoFit/>
          </a:bodyPr>
          <a:lstStyle/>
          <a:p>
            <a:r>
              <a:rPr lang="en-US" sz="2000" b="1"/>
              <a:t>Two-Group Model</a:t>
            </a:r>
            <a:endParaRPr lang="en-US" sz="2000" b="1" dirty="0"/>
          </a:p>
        </p:txBody>
      </p:sp>
      <p:sp>
        <p:nvSpPr>
          <p:cNvPr id="10" name="Title 1"/>
          <p:cNvSpPr txBox="1">
            <a:spLocks/>
          </p:cNvSpPr>
          <p:nvPr/>
        </p:nvSpPr>
        <p:spPr>
          <a:xfrm>
            <a:off x="777647" y="5309471"/>
            <a:ext cx="8160203" cy="846400"/>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solidFill>
                  <a:schemeClr val="accent2"/>
                </a:solidFill>
              </a:rPr>
              <a:t>Could you also just compare SS Model?</a:t>
            </a:r>
            <a:endParaRPr lang="en-US" sz="2400" dirty="0">
              <a:solidFill>
                <a:schemeClr val="accent2"/>
              </a:solidFill>
            </a:endParaRPr>
          </a:p>
        </p:txBody>
      </p:sp>
      <p:sp>
        <p:nvSpPr>
          <p:cNvPr id="9" name="Rectangle 8"/>
          <p:cNvSpPr/>
          <p:nvPr/>
        </p:nvSpPr>
        <p:spPr>
          <a:xfrm>
            <a:off x="2318656" y="2638007"/>
            <a:ext cx="2073730" cy="9307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SS Model</a:t>
            </a:r>
          </a:p>
        </p:txBody>
      </p:sp>
      <p:sp>
        <p:nvSpPr>
          <p:cNvPr id="11" name="Rectangle 10"/>
          <p:cNvSpPr/>
          <p:nvPr/>
        </p:nvSpPr>
        <p:spPr>
          <a:xfrm>
            <a:off x="4392386" y="2638007"/>
            <a:ext cx="3004456" cy="93072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solidFill>
              </a:rPr>
              <a:t>SS Error</a:t>
            </a:r>
          </a:p>
        </p:txBody>
      </p:sp>
      <p:sp>
        <p:nvSpPr>
          <p:cNvPr id="12" name="TextBox 11"/>
          <p:cNvSpPr txBox="1"/>
          <p:nvPr/>
        </p:nvSpPr>
        <p:spPr>
          <a:xfrm>
            <a:off x="816428" y="2748691"/>
            <a:ext cx="1582946" cy="707886"/>
          </a:xfrm>
          <a:prstGeom prst="rect">
            <a:avLst/>
          </a:prstGeom>
          <a:noFill/>
        </p:spPr>
        <p:txBody>
          <a:bodyPr wrap="square" rtlCol="0">
            <a:spAutoFit/>
          </a:bodyPr>
          <a:lstStyle/>
          <a:p>
            <a:r>
              <a:rPr lang="en-US" sz="2000" b="1"/>
              <a:t>Regression Model</a:t>
            </a:r>
            <a:endParaRPr lang="en-US" sz="2000" b="1" dirty="0"/>
          </a:p>
        </p:txBody>
      </p:sp>
    </p:spTree>
    <p:extLst>
      <p:ext uri="{BB962C8B-B14F-4D97-AF65-F5344CB8AC3E}">
        <p14:creationId xmlns:p14="http://schemas.microsoft.com/office/powerpoint/2010/main" val="33770598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Five Groups, Ten Groups, PRE, and F</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841569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Five-Group Model</a:t>
            </a:r>
          </a:p>
        </p:txBody>
      </p:sp>
      <p:pic>
        <p:nvPicPr>
          <p:cNvPr id="9" name="Picture 8"/>
          <p:cNvPicPr>
            <a:picLocks noChangeAspect="1"/>
          </p:cNvPicPr>
          <p:nvPr/>
        </p:nvPicPr>
        <p:blipFill>
          <a:blip r:embed="rId3"/>
          <a:stretch>
            <a:fillRect/>
          </a:stretch>
        </p:blipFill>
        <p:spPr>
          <a:xfrm>
            <a:off x="889907" y="1463721"/>
            <a:ext cx="6915150" cy="4304085"/>
          </a:xfrm>
          <a:prstGeom prst="rect">
            <a:avLst/>
          </a:prstGeom>
        </p:spPr>
      </p:pic>
      <p:sp>
        <p:nvSpPr>
          <p:cNvPr id="3" name="Rectangle 2"/>
          <p:cNvSpPr/>
          <p:nvPr/>
        </p:nvSpPr>
        <p:spPr>
          <a:xfrm>
            <a:off x="1632857" y="1463721"/>
            <a:ext cx="6041572" cy="3630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632857" y="2371176"/>
            <a:ext cx="6856190" cy="1815882"/>
          </a:xfrm>
          <a:prstGeom prst="rect">
            <a:avLst/>
          </a:prstGeom>
        </p:spPr>
        <p:txBody>
          <a:bodyPr wrap="square">
            <a:spAutoFit/>
          </a:bodyPr>
          <a:lstStyle/>
          <a:p>
            <a:r>
              <a:rPr lang="en-US" sz="2800" b="1" dirty="0">
                <a:solidFill>
                  <a:schemeClr val="accent2"/>
                </a:solidFill>
              </a:rPr>
              <a:t>We used this R command: </a:t>
            </a:r>
          </a:p>
          <a:p>
            <a:r>
              <a:rPr lang="en-US" sz="2800" b="1" dirty="0">
                <a:solidFill>
                  <a:schemeClr val="accent1"/>
                </a:solidFill>
              </a:rPr>
              <a:t>USStates$smokers5group &lt;-      	</a:t>
            </a:r>
            <a:r>
              <a:rPr lang="en-US" sz="2800" b="1" dirty="0" err="1">
                <a:solidFill>
                  <a:schemeClr val="accent1"/>
                </a:solidFill>
              </a:rPr>
              <a:t>ntile</a:t>
            </a:r>
            <a:r>
              <a:rPr lang="en-US" sz="2800" b="1" dirty="0">
                <a:solidFill>
                  <a:schemeClr val="accent1"/>
                </a:solidFill>
              </a:rPr>
              <a:t>(</a:t>
            </a:r>
            <a:r>
              <a:rPr lang="en-US" sz="2800" b="1" dirty="0" err="1">
                <a:solidFill>
                  <a:schemeClr val="accent1"/>
                </a:solidFill>
              </a:rPr>
              <a:t>USStates$Smokers</a:t>
            </a:r>
            <a:r>
              <a:rPr lang="en-US" sz="2800" b="1" dirty="0">
                <a:solidFill>
                  <a:schemeClr val="accent1"/>
                </a:solidFill>
              </a:rPr>
              <a:t>, 5)</a:t>
            </a:r>
          </a:p>
          <a:p>
            <a:r>
              <a:rPr lang="en-US" sz="2800" b="1" dirty="0">
                <a:solidFill>
                  <a:schemeClr val="accent2"/>
                </a:solidFill>
              </a:rPr>
              <a:t>How many data points will be each group?</a:t>
            </a:r>
            <a:endParaRPr lang="en-US" b="1" i="1" dirty="0"/>
          </a:p>
        </p:txBody>
      </p:sp>
    </p:spTree>
    <p:extLst>
      <p:ext uri="{BB962C8B-B14F-4D97-AF65-F5344CB8AC3E}">
        <p14:creationId xmlns:p14="http://schemas.microsoft.com/office/powerpoint/2010/main" val="19554188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Five-Group Model</a:t>
            </a:r>
          </a:p>
        </p:txBody>
      </p:sp>
      <p:pic>
        <p:nvPicPr>
          <p:cNvPr id="9" name="Picture 8"/>
          <p:cNvPicPr>
            <a:picLocks noChangeAspect="1"/>
          </p:cNvPicPr>
          <p:nvPr/>
        </p:nvPicPr>
        <p:blipFill>
          <a:blip r:embed="rId3"/>
          <a:stretch>
            <a:fillRect/>
          </a:stretch>
        </p:blipFill>
        <p:spPr>
          <a:xfrm>
            <a:off x="1216479" y="1690689"/>
            <a:ext cx="6180364" cy="3846744"/>
          </a:xfrm>
          <a:prstGeom prst="rect">
            <a:avLst/>
          </a:prstGeom>
        </p:spPr>
      </p:pic>
      <p:sp>
        <p:nvSpPr>
          <p:cNvPr id="7" name="Rectangle 6"/>
          <p:cNvSpPr/>
          <p:nvPr/>
        </p:nvSpPr>
        <p:spPr>
          <a:xfrm>
            <a:off x="1306286" y="5537433"/>
            <a:ext cx="7209064" cy="1077218"/>
          </a:xfrm>
          <a:prstGeom prst="rect">
            <a:avLst/>
          </a:prstGeom>
        </p:spPr>
        <p:txBody>
          <a:bodyPr wrap="square">
            <a:spAutoFit/>
          </a:bodyPr>
          <a:lstStyle/>
          <a:p>
            <a:r>
              <a:rPr lang="en-US" sz="3200" b="1" dirty="0">
                <a:solidFill>
                  <a:schemeClr val="accent2"/>
                </a:solidFill>
              </a:rPr>
              <a:t>What does it mean to fit </a:t>
            </a:r>
            <a:r>
              <a:rPr lang="en-US" sz="3200" b="1">
                <a:solidFill>
                  <a:schemeClr val="accent2"/>
                </a:solidFill>
              </a:rPr>
              <a:t>the five-group model?</a:t>
            </a:r>
            <a:endParaRPr lang="en-US" sz="2000" b="1" i="1" dirty="0"/>
          </a:p>
        </p:txBody>
      </p:sp>
    </p:spTree>
    <p:extLst>
      <p:ext uri="{BB962C8B-B14F-4D97-AF65-F5344CB8AC3E}">
        <p14:creationId xmlns:p14="http://schemas.microsoft.com/office/powerpoint/2010/main" val="21202351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Five-Group Model</a:t>
            </a:r>
          </a:p>
        </p:txBody>
      </p:sp>
      <p:sp>
        <p:nvSpPr>
          <p:cNvPr id="13" name="Rectangle 12"/>
          <p:cNvSpPr/>
          <p:nvPr/>
        </p:nvSpPr>
        <p:spPr>
          <a:xfrm>
            <a:off x="1422396" y="5606151"/>
            <a:ext cx="7209064" cy="1077218"/>
          </a:xfrm>
          <a:prstGeom prst="rect">
            <a:avLst/>
          </a:prstGeom>
        </p:spPr>
        <p:txBody>
          <a:bodyPr wrap="square">
            <a:spAutoFit/>
          </a:bodyPr>
          <a:lstStyle/>
          <a:p>
            <a:r>
              <a:rPr lang="en-US" sz="3200" b="1" dirty="0">
                <a:solidFill>
                  <a:schemeClr val="accent2"/>
                </a:solidFill>
              </a:rPr>
              <a:t>What R code would fit the five-group model?</a:t>
            </a:r>
            <a:endParaRPr lang="en-US" sz="2000" b="1" i="1" dirty="0"/>
          </a:p>
        </p:txBody>
      </p:sp>
      <p:pic>
        <p:nvPicPr>
          <p:cNvPr id="2" name="Picture 1"/>
          <p:cNvPicPr>
            <a:picLocks noChangeAspect="1"/>
          </p:cNvPicPr>
          <p:nvPr/>
        </p:nvPicPr>
        <p:blipFill>
          <a:blip r:embed="rId3"/>
          <a:stretch>
            <a:fillRect/>
          </a:stretch>
        </p:blipFill>
        <p:spPr>
          <a:xfrm>
            <a:off x="1144815" y="1599317"/>
            <a:ext cx="6415314" cy="4006834"/>
          </a:xfrm>
          <a:prstGeom prst="rect">
            <a:avLst/>
          </a:prstGeom>
        </p:spPr>
      </p:pic>
    </p:spTree>
    <p:extLst>
      <p:ext uri="{BB962C8B-B14F-4D97-AF65-F5344CB8AC3E}">
        <p14:creationId xmlns:p14="http://schemas.microsoft.com/office/powerpoint/2010/main" val="2633245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Fitting the Empty Model and the Two-Group Model</a:t>
            </a:r>
          </a:p>
        </p:txBody>
      </p:sp>
      <p:sp>
        <p:nvSpPr>
          <p:cNvPr id="6" name="Rectangle 5"/>
          <p:cNvSpPr/>
          <p:nvPr/>
        </p:nvSpPr>
        <p:spPr>
          <a:xfrm>
            <a:off x="7099276" y="1996721"/>
            <a:ext cx="1277608" cy="1077218"/>
          </a:xfrm>
          <a:prstGeom prst="rect">
            <a:avLst/>
          </a:prstGeom>
        </p:spPr>
        <p:txBody>
          <a:bodyPr wrap="square">
            <a:spAutoFit/>
          </a:bodyPr>
          <a:lstStyle/>
          <a:p>
            <a:r>
              <a:rPr lang="en-US" sz="3200" b="1" dirty="0">
                <a:solidFill>
                  <a:schemeClr val="accent2"/>
                </a:solidFill>
              </a:rPr>
              <a:t>Empty</a:t>
            </a:r>
          </a:p>
          <a:p>
            <a:r>
              <a:rPr lang="en-US" sz="3200" b="1" dirty="0">
                <a:solidFill>
                  <a:schemeClr val="accent2"/>
                </a:solidFill>
              </a:rPr>
              <a:t>Model</a:t>
            </a:r>
            <a:endParaRPr lang="en-US" sz="2000" b="1" i="1" dirty="0"/>
          </a:p>
        </p:txBody>
      </p:sp>
      <p:sp>
        <p:nvSpPr>
          <p:cNvPr id="8" name="Rectangle 7"/>
          <p:cNvSpPr/>
          <p:nvPr/>
        </p:nvSpPr>
        <p:spPr>
          <a:xfrm>
            <a:off x="7099276" y="4006479"/>
            <a:ext cx="1277608" cy="1569660"/>
          </a:xfrm>
          <a:prstGeom prst="rect">
            <a:avLst/>
          </a:prstGeom>
        </p:spPr>
        <p:txBody>
          <a:bodyPr wrap="square">
            <a:spAutoFit/>
          </a:bodyPr>
          <a:lstStyle/>
          <a:p>
            <a:r>
              <a:rPr lang="en-US" sz="3200" b="1" dirty="0">
                <a:solidFill>
                  <a:schemeClr val="accent2"/>
                </a:solidFill>
              </a:rPr>
              <a:t>Two-Group</a:t>
            </a:r>
          </a:p>
          <a:p>
            <a:r>
              <a:rPr lang="en-US" sz="3200" b="1" dirty="0">
                <a:solidFill>
                  <a:schemeClr val="accent2"/>
                </a:solidFill>
              </a:rPr>
              <a:t>Model</a:t>
            </a:r>
            <a:endParaRPr lang="en-US" sz="2000" b="1" i="1" dirty="0"/>
          </a:p>
        </p:txBody>
      </p:sp>
      <p:pic>
        <p:nvPicPr>
          <p:cNvPr id="9" name="Picture 8"/>
          <p:cNvPicPr>
            <a:picLocks noChangeAspect="1"/>
          </p:cNvPicPr>
          <p:nvPr/>
        </p:nvPicPr>
        <p:blipFill>
          <a:blip r:embed="rId3"/>
          <a:stretch>
            <a:fillRect/>
          </a:stretch>
        </p:blipFill>
        <p:spPr>
          <a:xfrm>
            <a:off x="4321930" y="5780012"/>
            <a:ext cx="4054954" cy="629217"/>
          </a:xfrm>
          <a:prstGeom prst="rect">
            <a:avLst/>
          </a:prstGeom>
        </p:spPr>
      </p:pic>
      <p:pic>
        <p:nvPicPr>
          <p:cNvPr id="4" name="Picture 3">
            <a:extLst>
              <a:ext uri="{FF2B5EF4-FFF2-40B4-BE49-F238E27FC236}">
                <a16:creationId xmlns:a16="http://schemas.microsoft.com/office/drawing/2014/main" id="{DDDDF3F3-0C9D-4949-9682-763395A64731}"/>
              </a:ext>
            </a:extLst>
          </p:cNvPr>
          <p:cNvPicPr>
            <a:picLocks noChangeAspect="1"/>
          </p:cNvPicPr>
          <p:nvPr/>
        </p:nvPicPr>
        <p:blipFill>
          <a:blip r:embed="rId4"/>
          <a:stretch>
            <a:fillRect/>
          </a:stretch>
        </p:blipFill>
        <p:spPr>
          <a:xfrm>
            <a:off x="761976" y="1894562"/>
            <a:ext cx="6337300" cy="1549400"/>
          </a:xfrm>
          <a:prstGeom prst="rect">
            <a:avLst/>
          </a:prstGeom>
        </p:spPr>
      </p:pic>
      <p:pic>
        <p:nvPicPr>
          <p:cNvPr id="10" name="Picture 9"/>
          <p:cNvPicPr>
            <a:picLocks noChangeAspect="1"/>
          </p:cNvPicPr>
          <p:nvPr/>
        </p:nvPicPr>
        <p:blipFill>
          <a:blip r:embed="rId5"/>
          <a:stretch>
            <a:fillRect/>
          </a:stretch>
        </p:blipFill>
        <p:spPr>
          <a:xfrm>
            <a:off x="5948543" y="3074517"/>
            <a:ext cx="2566807" cy="589267"/>
          </a:xfrm>
          <a:prstGeom prst="rect">
            <a:avLst/>
          </a:prstGeom>
        </p:spPr>
      </p:pic>
      <p:pic>
        <p:nvPicPr>
          <p:cNvPr id="5" name="Picture 4">
            <a:extLst>
              <a:ext uri="{FF2B5EF4-FFF2-40B4-BE49-F238E27FC236}">
                <a16:creationId xmlns:a16="http://schemas.microsoft.com/office/drawing/2014/main" id="{B8F3B3D1-D4BE-844D-ACC9-43A144ABF2CE}"/>
              </a:ext>
            </a:extLst>
          </p:cNvPr>
          <p:cNvPicPr>
            <a:picLocks noChangeAspect="1"/>
          </p:cNvPicPr>
          <p:nvPr/>
        </p:nvPicPr>
        <p:blipFill>
          <a:blip r:embed="rId6"/>
          <a:stretch>
            <a:fillRect/>
          </a:stretch>
        </p:blipFill>
        <p:spPr>
          <a:xfrm>
            <a:off x="717837" y="3709517"/>
            <a:ext cx="6032500" cy="1828800"/>
          </a:xfrm>
          <a:prstGeom prst="rect">
            <a:avLst/>
          </a:prstGeom>
        </p:spPr>
      </p:pic>
    </p:spTree>
    <p:extLst>
      <p:ext uri="{BB962C8B-B14F-4D97-AF65-F5344CB8AC3E}">
        <p14:creationId xmlns:p14="http://schemas.microsoft.com/office/powerpoint/2010/main" val="23124035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supernova: Five-Group Model</a:t>
            </a:r>
          </a:p>
        </p:txBody>
      </p:sp>
      <p:pic>
        <p:nvPicPr>
          <p:cNvPr id="5" name="Picture 4"/>
          <p:cNvPicPr>
            <a:picLocks noChangeAspect="1"/>
          </p:cNvPicPr>
          <p:nvPr/>
        </p:nvPicPr>
        <p:blipFill rotWithShape="1">
          <a:blip r:embed="rId3"/>
          <a:srcRect t="43000"/>
          <a:stretch/>
        </p:blipFill>
        <p:spPr>
          <a:xfrm>
            <a:off x="628650" y="1894113"/>
            <a:ext cx="7638146" cy="1741490"/>
          </a:xfrm>
          <a:prstGeom prst="rect">
            <a:avLst/>
          </a:prstGeom>
        </p:spPr>
      </p:pic>
      <p:sp>
        <p:nvSpPr>
          <p:cNvPr id="7" name="Rectangle 6"/>
          <p:cNvSpPr/>
          <p:nvPr/>
        </p:nvSpPr>
        <p:spPr>
          <a:xfrm>
            <a:off x="628650" y="1700605"/>
            <a:ext cx="3224893" cy="584775"/>
          </a:xfrm>
          <a:prstGeom prst="rect">
            <a:avLst/>
          </a:prstGeom>
        </p:spPr>
        <p:txBody>
          <a:bodyPr wrap="square">
            <a:spAutoFit/>
          </a:bodyPr>
          <a:lstStyle/>
          <a:p>
            <a:r>
              <a:rPr lang="en-US" sz="3200" b="1">
                <a:solidFill>
                  <a:schemeClr val="accent2"/>
                </a:solidFill>
              </a:rPr>
              <a:t>Two-Group Model</a:t>
            </a:r>
            <a:endParaRPr lang="en-US" sz="2000" b="1" i="1" dirty="0"/>
          </a:p>
        </p:txBody>
      </p:sp>
      <p:sp>
        <p:nvSpPr>
          <p:cNvPr id="8" name="Rectangle 7"/>
          <p:cNvSpPr/>
          <p:nvPr/>
        </p:nvSpPr>
        <p:spPr>
          <a:xfrm>
            <a:off x="3543661" y="3267416"/>
            <a:ext cx="849086" cy="39562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a:stretch>
            <a:fillRect/>
          </a:stretch>
        </p:blipFill>
        <p:spPr>
          <a:xfrm>
            <a:off x="709386" y="4057584"/>
            <a:ext cx="7557409" cy="1910114"/>
          </a:xfrm>
          <a:prstGeom prst="rect">
            <a:avLst/>
          </a:prstGeom>
        </p:spPr>
      </p:pic>
      <p:sp>
        <p:nvSpPr>
          <p:cNvPr id="6" name="Rectangle 5"/>
          <p:cNvSpPr/>
          <p:nvPr/>
        </p:nvSpPr>
        <p:spPr>
          <a:xfrm>
            <a:off x="628650" y="3750189"/>
            <a:ext cx="3656998" cy="584775"/>
          </a:xfrm>
          <a:prstGeom prst="rect">
            <a:avLst/>
          </a:prstGeom>
        </p:spPr>
        <p:txBody>
          <a:bodyPr wrap="square">
            <a:spAutoFit/>
          </a:bodyPr>
          <a:lstStyle/>
          <a:p>
            <a:r>
              <a:rPr lang="en-US" sz="3200" b="1" dirty="0">
                <a:solidFill>
                  <a:schemeClr val="accent2"/>
                </a:solidFill>
              </a:rPr>
              <a:t>Five-Group Model</a:t>
            </a:r>
            <a:endParaRPr lang="en-US" sz="2000" b="1" i="1" dirty="0"/>
          </a:p>
        </p:txBody>
      </p:sp>
      <p:sp>
        <p:nvSpPr>
          <p:cNvPr id="4" name="Rectangle 3"/>
          <p:cNvSpPr/>
          <p:nvPr/>
        </p:nvSpPr>
        <p:spPr>
          <a:xfrm>
            <a:off x="3647622" y="5564302"/>
            <a:ext cx="849086" cy="39562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93794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Ten-Group Model</a:t>
            </a:r>
          </a:p>
        </p:txBody>
      </p:sp>
      <p:pic>
        <p:nvPicPr>
          <p:cNvPr id="3" name="Picture 2"/>
          <p:cNvPicPr>
            <a:picLocks noChangeAspect="1"/>
          </p:cNvPicPr>
          <p:nvPr/>
        </p:nvPicPr>
        <p:blipFill>
          <a:blip r:embed="rId3"/>
          <a:stretch>
            <a:fillRect/>
          </a:stretch>
        </p:blipFill>
        <p:spPr>
          <a:xfrm>
            <a:off x="1073603" y="1478418"/>
            <a:ext cx="6441621" cy="4034372"/>
          </a:xfrm>
          <a:prstGeom prst="rect">
            <a:avLst/>
          </a:prstGeom>
        </p:spPr>
      </p:pic>
      <p:sp>
        <p:nvSpPr>
          <p:cNvPr id="4" name="Rectangle 3"/>
          <p:cNvSpPr/>
          <p:nvPr/>
        </p:nvSpPr>
        <p:spPr>
          <a:xfrm>
            <a:off x="1073603" y="5512790"/>
            <a:ext cx="7209064" cy="954107"/>
          </a:xfrm>
          <a:prstGeom prst="rect">
            <a:avLst/>
          </a:prstGeom>
        </p:spPr>
        <p:txBody>
          <a:bodyPr wrap="square">
            <a:spAutoFit/>
          </a:bodyPr>
          <a:lstStyle/>
          <a:p>
            <a:r>
              <a:rPr lang="en-US" sz="2800" b="1" dirty="0">
                <a:solidFill>
                  <a:schemeClr val="accent2"/>
                </a:solidFill>
              </a:rPr>
              <a:t>Notice the incremental pattern is gone. What do you think will happen to PRE?</a:t>
            </a:r>
            <a:endParaRPr lang="en-US" b="1" i="1" dirty="0"/>
          </a:p>
        </p:txBody>
      </p:sp>
    </p:spTree>
    <p:extLst>
      <p:ext uri="{BB962C8B-B14F-4D97-AF65-F5344CB8AC3E}">
        <p14:creationId xmlns:p14="http://schemas.microsoft.com/office/powerpoint/2010/main" val="21200380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supernova: Five-Group Model</a:t>
            </a:r>
          </a:p>
        </p:txBody>
      </p:sp>
      <p:pic>
        <p:nvPicPr>
          <p:cNvPr id="9" name="Picture 8"/>
          <p:cNvPicPr>
            <a:picLocks noChangeAspect="1"/>
          </p:cNvPicPr>
          <p:nvPr/>
        </p:nvPicPr>
        <p:blipFill>
          <a:blip r:embed="rId3"/>
          <a:stretch>
            <a:fillRect/>
          </a:stretch>
        </p:blipFill>
        <p:spPr>
          <a:xfrm>
            <a:off x="709386" y="1690689"/>
            <a:ext cx="7557409" cy="1910114"/>
          </a:xfrm>
          <a:prstGeom prst="rect">
            <a:avLst/>
          </a:prstGeom>
        </p:spPr>
      </p:pic>
      <p:sp>
        <p:nvSpPr>
          <p:cNvPr id="6" name="Rectangle 5"/>
          <p:cNvSpPr/>
          <p:nvPr/>
        </p:nvSpPr>
        <p:spPr>
          <a:xfrm>
            <a:off x="628650" y="1564327"/>
            <a:ext cx="3656998" cy="584775"/>
          </a:xfrm>
          <a:prstGeom prst="rect">
            <a:avLst/>
          </a:prstGeom>
        </p:spPr>
        <p:txBody>
          <a:bodyPr wrap="square">
            <a:spAutoFit/>
          </a:bodyPr>
          <a:lstStyle/>
          <a:p>
            <a:r>
              <a:rPr lang="en-US" sz="3200" b="1" dirty="0">
                <a:solidFill>
                  <a:schemeClr val="accent2"/>
                </a:solidFill>
              </a:rPr>
              <a:t>Five-Group Model</a:t>
            </a:r>
            <a:endParaRPr lang="en-US" sz="2000" b="1" i="1" dirty="0"/>
          </a:p>
        </p:txBody>
      </p:sp>
      <p:sp>
        <p:nvSpPr>
          <p:cNvPr id="4" name="Rectangle 3"/>
          <p:cNvSpPr/>
          <p:nvPr/>
        </p:nvSpPr>
        <p:spPr>
          <a:xfrm>
            <a:off x="3647622" y="3197407"/>
            <a:ext cx="849086" cy="39562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684355" y="4191521"/>
            <a:ext cx="7582440" cy="1831999"/>
          </a:xfrm>
          <a:prstGeom prst="rect">
            <a:avLst/>
          </a:prstGeom>
        </p:spPr>
      </p:pic>
      <p:sp>
        <p:nvSpPr>
          <p:cNvPr id="10" name="Rectangle 9"/>
          <p:cNvSpPr/>
          <p:nvPr/>
        </p:nvSpPr>
        <p:spPr>
          <a:xfrm>
            <a:off x="628650" y="3937144"/>
            <a:ext cx="3656998" cy="584775"/>
          </a:xfrm>
          <a:prstGeom prst="rect">
            <a:avLst/>
          </a:prstGeom>
        </p:spPr>
        <p:txBody>
          <a:bodyPr wrap="square">
            <a:spAutoFit/>
          </a:bodyPr>
          <a:lstStyle/>
          <a:p>
            <a:r>
              <a:rPr lang="en-US" sz="3200" b="1" dirty="0">
                <a:solidFill>
                  <a:schemeClr val="accent2"/>
                </a:solidFill>
              </a:rPr>
              <a:t>Ten-Group Model</a:t>
            </a:r>
            <a:endParaRPr lang="en-US" sz="2000" b="1" i="1" dirty="0"/>
          </a:p>
        </p:txBody>
      </p:sp>
      <p:sp>
        <p:nvSpPr>
          <p:cNvPr id="11" name="Rectangle 10"/>
          <p:cNvSpPr/>
          <p:nvPr/>
        </p:nvSpPr>
        <p:spPr>
          <a:xfrm>
            <a:off x="3636736" y="5603150"/>
            <a:ext cx="849086" cy="39562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13365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 Ratio</a:t>
            </a:r>
          </a:p>
        </p:txBody>
      </p:sp>
      <mc:AlternateContent xmlns:mc="http://schemas.openxmlformats.org/markup-compatibility/2006" xmlns:a14="http://schemas.microsoft.com/office/drawing/2010/main">
        <mc:Choice Requires="a14">
          <p:sp>
            <p:nvSpPr>
              <p:cNvPr id="9" name="TextBox 8"/>
              <p:cNvSpPr txBox="1"/>
              <p:nvPr/>
            </p:nvSpPr>
            <p:spPr>
              <a:xfrm>
                <a:off x="674249" y="4427518"/>
                <a:ext cx="1502229" cy="12266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3600" i="1" smtClean="0">
                              <a:solidFill>
                                <a:schemeClr val="accent1"/>
                              </a:solidFill>
                              <a:latin typeface="Cambria Math" panose="02040503050406030204" pitchFamily="18" charset="0"/>
                            </a:rPr>
                          </m:ctrlPr>
                        </m:fPr>
                        <m:num>
                          <m:sSub>
                            <m:sSubPr>
                              <m:ctrlPr>
                                <a:rPr lang="en-US" sz="3600" i="1">
                                  <a:solidFill>
                                    <a:schemeClr val="accent1"/>
                                  </a:solidFill>
                                  <a:latin typeface="Cambria Math" panose="02040503050406030204" pitchFamily="18" charset="0"/>
                                </a:rPr>
                              </m:ctrlPr>
                            </m:sSubPr>
                            <m:e>
                              <m:r>
                                <a:rPr lang="en-US" sz="3600" i="1">
                                  <a:solidFill>
                                    <a:schemeClr val="accent1"/>
                                  </a:solidFill>
                                  <a:latin typeface="Cambria Math" charset="0"/>
                                </a:rPr>
                                <m:t>𝑀𝑆</m:t>
                              </m:r>
                            </m:e>
                            <m:sub>
                              <m:r>
                                <a:rPr lang="en-US" sz="3600" i="1">
                                  <a:solidFill>
                                    <a:schemeClr val="accent1"/>
                                  </a:solidFill>
                                  <a:latin typeface="Cambria Math" charset="0"/>
                                </a:rPr>
                                <m:t>𝑀𝑜𝑑𝑒𝑙</m:t>
                              </m:r>
                            </m:sub>
                          </m:sSub>
                        </m:num>
                        <m:den>
                          <m:sSub>
                            <m:sSubPr>
                              <m:ctrlPr>
                                <a:rPr lang="en-US" sz="3600" i="1" smtClean="0">
                                  <a:solidFill>
                                    <a:schemeClr val="accent1"/>
                                  </a:solidFill>
                                  <a:latin typeface="Cambria Math" panose="02040503050406030204" pitchFamily="18" charset="0"/>
                                </a:rPr>
                              </m:ctrlPr>
                            </m:sSubPr>
                            <m:e>
                              <m:r>
                                <a:rPr lang="en-US" sz="3600" b="0" i="1" smtClean="0">
                                  <a:solidFill>
                                    <a:schemeClr val="accent1"/>
                                  </a:solidFill>
                                  <a:latin typeface="Cambria Math" charset="0"/>
                                </a:rPr>
                                <m:t>𝑀𝑆</m:t>
                              </m:r>
                            </m:e>
                            <m:sub>
                              <m:r>
                                <a:rPr lang="en-US" sz="3600" b="0" i="1" smtClean="0">
                                  <a:solidFill>
                                    <a:schemeClr val="accent1"/>
                                  </a:solidFill>
                                  <a:latin typeface="Cambria Math" charset="0"/>
                                </a:rPr>
                                <m:t>𝐸𝑟𝑟𝑜𝑟</m:t>
                              </m:r>
                            </m:sub>
                          </m:sSub>
                        </m:den>
                      </m:f>
                    </m:oMath>
                  </m:oMathPara>
                </a14:m>
                <a:endParaRPr lang="en-US" sz="3600" dirty="0">
                  <a:solidFill>
                    <a:schemeClr val="accent1"/>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674249" y="4427518"/>
                <a:ext cx="1502229" cy="1226682"/>
              </a:xfrm>
              <a:prstGeom prst="rect">
                <a:avLst/>
              </a:prstGeom>
              <a:blipFill rotWithShape="0">
                <a:blip r:embed="rId3"/>
                <a:stretch>
                  <a:fillRect r="-154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218369" y="4539343"/>
                <a:ext cx="3621119" cy="11148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mr-IN" sz="3200" i="1" smtClean="0">
                              <a:solidFill>
                                <a:schemeClr val="accent1"/>
                              </a:solidFill>
                              <a:latin typeface="Cambria Math" panose="02040503050406030204" pitchFamily="18" charset="0"/>
                            </a:rPr>
                          </m:ctrlPr>
                        </m:fPr>
                        <m:num>
                          <m:r>
                            <a:rPr lang="en-US" sz="3200" b="0" i="1" smtClean="0">
                              <a:solidFill>
                                <a:schemeClr val="accent1"/>
                              </a:solidFill>
                              <a:latin typeface="Cambria Math" charset="0"/>
                            </a:rPr>
                            <m:t>𝑃𝑅𝐸</m:t>
                          </m:r>
                          <m:r>
                            <a:rPr lang="en-US" sz="3200" b="0" i="1" smtClean="0">
                              <a:solidFill>
                                <a:schemeClr val="accent1"/>
                              </a:solidFill>
                              <a:latin typeface="Cambria Math" charset="0"/>
                            </a:rPr>
                            <m:t> </m:t>
                          </m:r>
                          <m:r>
                            <m:rPr>
                              <m:nor/>
                            </m:rPr>
                            <a:rPr lang="en-US" sz="3200" b="0" i="0" smtClean="0">
                              <a:solidFill>
                                <a:schemeClr val="accent1"/>
                              </a:solidFill>
                              <a:latin typeface="Cambria Math" charset="0"/>
                            </a:rPr>
                            <m:t>/</m:t>
                          </m:r>
                          <m:r>
                            <a:rPr lang="en-US" sz="3200" b="0" i="1" smtClean="0">
                              <a:solidFill>
                                <a:schemeClr val="accent1"/>
                              </a:solidFill>
                              <a:latin typeface="Cambria Math" charset="0"/>
                            </a:rPr>
                            <m:t> (</m:t>
                          </m:r>
                          <m:r>
                            <a:rPr lang="en-US" sz="3200" b="0" i="1" smtClean="0">
                              <a:solidFill>
                                <a:schemeClr val="accent1"/>
                              </a:solidFill>
                              <a:latin typeface="Cambria Math" charset="0"/>
                            </a:rPr>
                            <m:t>𝑃</m:t>
                          </m:r>
                          <m:r>
                            <a:rPr lang="en-US" sz="3200" b="0" i="1" smtClean="0">
                              <a:solidFill>
                                <a:schemeClr val="accent1"/>
                              </a:solidFill>
                              <a:latin typeface="Cambria Math" charset="0"/>
                            </a:rPr>
                            <m:t>−1)</m:t>
                          </m:r>
                        </m:num>
                        <m:den>
                          <m:r>
                            <a:rPr lang="en-US" sz="3200" b="0" i="1" smtClean="0">
                              <a:solidFill>
                                <a:schemeClr val="accent1"/>
                              </a:solidFill>
                              <a:latin typeface="Cambria Math" charset="0"/>
                            </a:rPr>
                            <m:t>(1−</m:t>
                          </m:r>
                          <m:r>
                            <a:rPr lang="en-US" sz="3200" b="0" i="1" smtClean="0">
                              <a:solidFill>
                                <a:schemeClr val="accent1"/>
                              </a:solidFill>
                              <a:latin typeface="Cambria Math" charset="0"/>
                            </a:rPr>
                            <m:t>𝑃𝑅𝐸</m:t>
                          </m:r>
                          <m:r>
                            <a:rPr lang="en-US" sz="3200" b="0" i="1" smtClean="0">
                              <a:solidFill>
                                <a:schemeClr val="accent1"/>
                              </a:solidFill>
                              <a:latin typeface="Cambria Math" charset="0"/>
                            </a:rPr>
                            <m:t>) </m:t>
                          </m:r>
                          <m:r>
                            <m:rPr>
                              <m:nor/>
                            </m:rPr>
                            <a:rPr lang="en-US" sz="3200" b="0" i="0" smtClean="0">
                              <a:solidFill>
                                <a:schemeClr val="accent1"/>
                              </a:solidFill>
                              <a:latin typeface="Cambria Math" charset="0"/>
                            </a:rPr>
                            <m:t>/ (</m:t>
                          </m:r>
                          <m:r>
                            <m:rPr>
                              <m:nor/>
                            </m:rPr>
                            <a:rPr lang="en-US" sz="3200" b="0" i="0" smtClean="0">
                              <a:solidFill>
                                <a:schemeClr val="accent1"/>
                              </a:solidFill>
                              <a:latin typeface="Cambria Math" charset="0"/>
                            </a:rPr>
                            <m:t>n</m:t>
                          </m:r>
                          <m:r>
                            <m:rPr>
                              <m:nor/>
                            </m:rPr>
                            <a:rPr lang="en-US" sz="3200" b="0" i="0" smtClean="0">
                              <a:solidFill>
                                <a:schemeClr val="accent1"/>
                              </a:solidFill>
                              <a:latin typeface="Cambria Math" charset="0"/>
                            </a:rPr>
                            <m:t>−</m:t>
                          </m:r>
                          <m:r>
                            <m:rPr>
                              <m:nor/>
                            </m:rPr>
                            <a:rPr lang="en-US" sz="3200" b="0" i="0" smtClean="0">
                              <a:solidFill>
                                <a:schemeClr val="accent1"/>
                              </a:solidFill>
                              <a:latin typeface="Cambria Math" charset="0"/>
                            </a:rPr>
                            <m:t>P</m:t>
                          </m:r>
                          <m:r>
                            <m:rPr>
                              <m:nor/>
                            </m:rPr>
                            <a:rPr lang="en-US" sz="3200" b="0" i="0" smtClean="0">
                              <a:solidFill>
                                <a:schemeClr val="accent1"/>
                              </a:solidFill>
                              <a:latin typeface="Cambria Math" charset="0"/>
                            </a:rPr>
                            <m:t>)</m:t>
                          </m:r>
                        </m:den>
                      </m:f>
                    </m:oMath>
                  </m:oMathPara>
                </a14:m>
                <a:endParaRPr lang="en-US" sz="3200" dirty="0">
                  <a:solidFill>
                    <a:schemeClr val="accent1"/>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5218369" y="4539343"/>
                <a:ext cx="3621119" cy="1114857"/>
              </a:xfrm>
              <a:prstGeom prst="rect">
                <a:avLst/>
              </a:prstGeom>
              <a:blipFill rotWithShape="0">
                <a:blip r:embed="rId4"/>
                <a:stretch>
                  <a:fillRect/>
                </a:stretch>
              </a:blipFill>
            </p:spPr>
            <p:txBody>
              <a:bodyPr/>
              <a:lstStyle/>
              <a:p>
                <a:r>
                  <a:rPr lang="en-US">
                    <a:noFill/>
                  </a:rPr>
                  <a:t> </a:t>
                </a:r>
              </a:p>
            </p:txBody>
          </p:sp>
        </mc:Fallback>
      </mc:AlternateContent>
      <p:sp>
        <p:nvSpPr>
          <p:cNvPr id="11" name="TextBox 10"/>
          <p:cNvSpPr txBox="1"/>
          <p:nvPr/>
        </p:nvSpPr>
        <p:spPr>
          <a:xfrm>
            <a:off x="2801740" y="4697656"/>
            <a:ext cx="2260117" cy="954107"/>
          </a:xfrm>
          <a:prstGeom prst="rect">
            <a:avLst/>
          </a:prstGeom>
          <a:noFill/>
        </p:spPr>
        <p:txBody>
          <a:bodyPr wrap="square" rtlCol="0">
            <a:spAutoFit/>
          </a:bodyPr>
          <a:lstStyle/>
          <a:p>
            <a:r>
              <a:rPr lang="en-US" sz="2800" b="1">
                <a:solidFill>
                  <a:schemeClr val="accent1"/>
                </a:solidFill>
              </a:rPr>
              <a:t>Two formulas for F</a:t>
            </a:r>
          </a:p>
        </p:txBody>
      </p:sp>
      <p:sp>
        <p:nvSpPr>
          <p:cNvPr id="12" name="TextBox 11"/>
          <p:cNvSpPr txBox="1"/>
          <p:nvPr/>
        </p:nvSpPr>
        <p:spPr>
          <a:xfrm>
            <a:off x="628650" y="5812513"/>
            <a:ext cx="8156400" cy="646331"/>
          </a:xfrm>
          <a:prstGeom prst="rect">
            <a:avLst/>
          </a:prstGeom>
          <a:noFill/>
        </p:spPr>
        <p:txBody>
          <a:bodyPr wrap="none" rtlCol="0">
            <a:spAutoFit/>
          </a:bodyPr>
          <a:lstStyle/>
          <a:p>
            <a:r>
              <a:rPr lang="en-US" sz="3600" b="1" dirty="0">
                <a:solidFill>
                  <a:schemeClr val="accent2"/>
                </a:solidFill>
              </a:rPr>
              <a:t>Strength of model </a:t>
            </a:r>
            <a:r>
              <a:rPr lang="en-US" sz="3600" b="1" i="1" dirty="0">
                <a:solidFill>
                  <a:schemeClr val="accent2"/>
                </a:solidFill>
              </a:rPr>
              <a:t>per degree of freedom</a:t>
            </a:r>
          </a:p>
        </p:txBody>
      </p:sp>
      <p:pic>
        <p:nvPicPr>
          <p:cNvPr id="3" name="Picture 2"/>
          <p:cNvPicPr>
            <a:picLocks noChangeAspect="1"/>
          </p:cNvPicPr>
          <p:nvPr/>
        </p:nvPicPr>
        <p:blipFill>
          <a:blip r:embed="rId5"/>
          <a:stretch>
            <a:fillRect/>
          </a:stretch>
        </p:blipFill>
        <p:spPr>
          <a:xfrm>
            <a:off x="955221" y="1367181"/>
            <a:ext cx="7273821" cy="2899587"/>
          </a:xfrm>
          <a:prstGeom prst="rect">
            <a:avLst/>
          </a:prstGeom>
        </p:spPr>
      </p:pic>
    </p:spTree>
    <p:extLst>
      <p:ext uri="{BB962C8B-B14F-4D97-AF65-F5344CB8AC3E}">
        <p14:creationId xmlns:p14="http://schemas.microsoft.com/office/powerpoint/2010/main" val="596418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As the researcher, which parameter are we most interested in? </a:t>
            </a:r>
          </a:p>
        </p:txBody>
      </p:sp>
      <p:sp>
        <p:nvSpPr>
          <p:cNvPr id="6" name="Rectangle 5"/>
          <p:cNvSpPr/>
          <p:nvPr/>
        </p:nvSpPr>
        <p:spPr>
          <a:xfrm>
            <a:off x="4277483" y="2461977"/>
            <a:ext cx="1277608" cy="1077218"/>
          </a:xfrm>
          <a:prstGeom prst="rect">
            <a:avLst/>
          </a:prstGeom>
        </p:spPr>
        <p:txBody>
          <a:bodyPr wrap="square">
            <a:spAutoFit/>
          </a:bodyPr>
          <a:lstStyle/>
          <a:p>
            <a:r>
              <a:rPr lang="en-US" sz="3200" b="1" dirty="0">
                <a:solidFill>
                  <a:schemeClr val="accent2"/>
                </a:solidFill>
              </a:rPr>
              <a:t>Empty</a:t>
            </a:r>
          </a:p>
          <a:p>
            <a:r>
              <a:rPr lang="en-US" sz="3200" b="1" dirty="0">
                <a:solidFill>
                  <a:schemeClr val="accent2"/>
                </a:solidFill>
              </a:rPr>
              <a:t>Model</a:t>
            </a:r>
            <a:endParaRPr lang="en-US" sz="2000" b="1" i="1" dirty="0"/>
          </a:p>
        </p:txBody>
      </p:sp>
      <p:sp>
        <p:nvSpPr>
          <p:cNvPr id="8" name="Rectangle 7"/>
          <p:cNvSpPr/>
          <p:nvPr/>
        </p:nvSpPr>
        <p:spPr>
          <a:xfrm>
            <a:off x="5929382" y="3929158"/>
            <a:ext cx="1277608" cy="1569660"/>
          </a:xfrm>
          <a:prstGeom prst="rect">
            <a:avLst/>
          </a:prstGeom>
        </p:spPr>
        <p:txBody>
          <a:bodyPr wrap="square">
            <a:spAutoFit/>
          </a:bodyPr>
          <a:lstStyle/>
          <a:p>
            <a:r>
              <a:rPr lang="en-US" sz="3200" b="1" dirty="0">
                <a:solidFill>
                  <a:schemeClr val="accent2"/>
                </a:solidFill>
              </a:rPr>
              <a:t>Two-Group</a:t>
            </a:r>
          </a:p>
          <a:p>
            <a:r>
              <a:rPr lang="en-US" sz="3200" b="1" dirty="0">
                <a:solidFill>
                  <a:schemeClr val="accent2"/>
                </a:solidFill>
              </a:rPr>
              <a:t>Model</a:t>
            </a:r>
            <a:endParaRPr lang="en-US" sz="2000" b="1" i="1" dirty="0"/>
          </a:p>
        </p:txBody>
      </p:sp>
      <p:pic>
        <p:nvPicPr>
          <p:cNvPr id="12" name="Picture 11">
            <a:extLst>
              <a:ext uri="{FF2B5EF4-FFF2-40B4-BE49-F238E27FC236}">
                <a16:creationId xmlns:a16="http://schemas.microsoft.com/office/drawing/2014/main" id="{226F1D73-0130-654B-AA6D-A05532977AAD}"/>
              </a:ext>
            </a:extLst>
          </p:cNvPr>
          <p:cNvPicPr>
            <a:picLocks noChangeAspect="1"/>
          </p:cNvPicPr>
          <p:nvPr/>
        </p:nvPicPr>
        <p:blipFill>
          <a:blip r:embed="rId3"/>
          <a:stretch>
            <a:fillRect/>
          </a:stretch>
        </p:blipFill>
        <p:spPr>
          <a:xfrm>
            <a:off x="4687687" y="5647482"/>
            <a:ext cx="457200" cy="482600"/>
          </a:xfrm>
          <a:prstGeom prst="rect">
            <a:avLst/>
          </a:prstGeom>
        </p:spPr>
      </p:pic>
      <p:sp>
        <p:nvSpPr>
          <p:cNvPr id="3" name="Down Arrow 2">
            <a:extLst>
              <a:ext uri="{FF2B5EF4-FFF2-40B4-BE49-F238E27FC236}">
                <a16:creationId xmlns:a16="http://schemas.microsoft.com/office/drawing/2014/main" id="{21FB252E-B73A-1A4D-8B12-9A34DFD9B31F}"/>
              </a:ext>
            </a:extLst>
          </p:cNvPr>
          <p:cNvSpPr/>
          <p:nvPr/>
        </p:nvSpPr>
        <p:spPr>
          <a:xfrm>
            <a:off x="2702859" y="2312894"/>
            <a:ext cx="309282" cy="4664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7CCE314C-38F3-D540-B46E-0E23C5F59021}"/>
              </a:ext>
            </a:extLst>
          </p:cNvPr>
          <p:cNvSpPr/>
          <p:nvPr/>
        </p:nvSpPr>
        <p:spPr>
          <a:xfrm>
            <a:off x="3715080" y="3991740"/>
            <a:ext cx="309282" cy="4664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a:extLst>
              <a:ext uri="{FF2B5EF4-FFF2-40B4-BE49-F238E27FC236}">
                <a16:creationId xmlns:a16="http://schemas.microsoft.com/office/drawing/2014/main" id="{A20518A5-0122-3F44-BC34-B52A2F48CEA9}"/>
              </a:ext>
            </a:extLst>
          </p:cNvPr>
          <p:cNvSpPr/>
          <p:nvPr/>
        </p:nvSpPr>
        <p:spPr>
          <a:xfrm>
            <a:off x="2700618" y="3991740"/>
            <a:ext cx="309282" cy="4664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96E415B-E421-C645-AF86-8447D9536B2E}"/>
                  </a:ext>
                </a:extLst>
              </p:cNvPr>
              <p:cNvSpPr txBox="1"/>
              <p:nvPr/>
            </p:nvSpPr>
            <p:spPr>
              <a:xfrm>
                <a:off x="1492876" y="4470377"/>
                <a:ext cx="4231758"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2"/>
                              </a:solidFill>
                              <a:latin typeface="Cambria Math" panose="02040503050406030204" pitchFamily="18" charset="0"/>
                            </a:rPr>
                          </m:ctrlPr>
                        </m:sSubPr>
                        <m:e>
                          <m:r>
                            <a:rPr lang="en-US" sz="3600" b="0" i="1" smtClean="0">
                              <a:solidFill>
                                <a:schemeClr val="tx2"/>
                              </a:solidFill>
                              <a:latin typeface="Cambria Math" panose="02040503050406030204" pitchFamily="18" charset="0"/>
                            </a:rPr>
                            <m:t>𝑌</m:t>
                          </m:r>
                        </m:e>
                        <m:sub>
                          <m:r>
                            <a:rPr lang="en-US" sz="3600" b="0" i="1" smtClean="0">
                              <a:solidFill>
                                <a:schemeClr val="tx2"/>
                              </a:solidFill>
                              <a:latin typeface="Cambria Math" panose="02040503050406030204" pitchFamily="18" charset="0"/>
                            </a:rPr>
                            <m:t>𝑖</m:t>
                          </m:r>
                        </m:sub>
                      </m:sSub>
                      <m:r>
                        <a:rPr lang="en-US" sz="3600" b="0" i="1" smtClean="0">
                          <a:solidFill>
                            <a:schemeClr val="tx2"/>
                          </a:solidFill>
                          <a:latin typeface="Cambria Math" panose="02040503050406030204" pitchFamily="18" charset="0"/>
                        </a:rPr>
                        <m:t>=</m:t>
                      </m:r>
                      <m:sSub>
                        <m:sSubPr>
                          <m:ctrlPr>
                            <a:rPr lang="en-US" sz="3600" b="0" i="1" smtClean="0">
                              <a:solidFill>
                                <a:schemeClr val="tx2"/>
                              </a:solidFill>
                              <a:latin typeface="Cambria Math" panose="02040503050406030204" pitchFamily="18" charset="0"/>
                            </a:rPr>
                          </m:ctrlPr>
                        </m:sSubPr>
                        <m:e>
                          <m:r>
                            <a:rPr lang="en-US" sz="3600" b="0" i="1" smtClean="0">
                              <a:solidFill>
                                <a:schemeClr val="tx2"/>
                              </a:solidFill>
                              <a:latin typeface="Cambria Math" panose="02040503050406030204" pitchFamily="18" charset="0"/>
                              <a:ea typeface="Cambria Math" panose="02040503050406030204" pitchFamily="18" charset="0"/>
                            </a:rPr>
                            <m:t>𝛽</m:t>
                          </m:r>
                        </m:e>
                        <m:sub>
                          <m:r>
                            <a:rPr lang="en-US" sz="3600" b="0" i="1" smtClean="0">
                              <a:solidFill>
                                <a:schemeClr val="tx2"/>
                              </a:solidFill>
                              <a:latin typeface="Cambria Math" panose="02040503050406030204" pitchFamily="18" charset="0"/>
                            </a:rPr>
                            <m:t>0</m:t>
                          </m:r>
                        </m:sub>
                      </m:sSub>
                      <m:r>
                        <a:rPr lang="en-US" sz="3600" b="0" i="1" smtClean="0">
                          <a:solidFill>
                            <a:schemeClr val="tx2"/>
                          </a:solidFill>
                          <a:latin typeface="Cambria Math" panose="02040503050406030204" pitchFamily="18" charset="0"/>
                        </a:rPr>
                        <m:t>+</m:t>
                      </m:r>
                      <m:sSub>
                        <m:sSubPr>
                          <m:ctrlPr>
                            <a:rPr lang="en-US" sz="3600" b="0" i="1" smtClean="0">
                              <a:solidFill>
                                <a:schemeClr val="tx2"/>
                              </a:solidFill>
                              <a:latin typeface="Cambria Math" panose="02040503050406030204" pitchFamily="18" charset="0"/>
                            </a:rPr>
                          </m:ctrlPr>
                        </m:sSubPr>
                        <m:e>
                          <m:r>
                            <a:rPr lang="en-US" sz="3600" b="0" i="1" smtClean="0">
                              <a:solidFill>
                                <a:schemeClr val="tx2"/>
                              </a:solidFill>
                              <a:latin typeface="Cambria Math" panose="02040503050406030204" pitchFamily="18" charset="0"/>
                              <a:ea typeface="Cambria Math" panose="02040503050406030204" pitchFamily="18" charset="0"/>
                            </a:rPr>
                            <m:t>𝛽</m:t>
                          </m:r>
                        </m:e>
                        <m:sub>
                          <m:r>
                            <a:rPr lang="en-US" sz="3600" b="0" i="1" smtClean="0">
                              <a:solidFill>
                                <a:schemeClr val="tx2"/>
                              </a:solidFill>
                              <a:latin typeface="Cambria Math" panose="02040503050406030204" pitchFamily="18" charset="0"/>
                            </a:rPr>
                            <m:t>1</m:t>
                          </m:r>
                        </m:sub>
                      </m:sSub>
                      <m:sSub>
                        <m:sSubPr>
                          <m:ctrlPr>
                            <a:rPr lang="en-US" sz="3600" b="0" i="1" smtClean="0">
                              <a:solidFill>
                                <a:schemeClr val="tx2"/>
                              </a:solidFill>
                              <a:latin typeface="Cambria Math" panose="02040503050406030204" pitchFamily="18" charset="0"/>
                            </a:rPr>
                          </m:ctrlPr>
                        </m:sSubPr>
                        <m:e>
                          <m:r>
                            <a:rPr lang="en-US" sz="3600" b="0" i="1" smtClean="0">
                              <a:solidFill>
                                <a:schemeClr val="tx2"/>
                              </a:solidFill>
                              <a:latin typeface="Cambria Math" panose="02040503050406030204" pitchFamily="18" charset="0"/>
                            </a:rPr>
                            <m:t>𝑋</m:t>
                          </m:r>
                        </m:e>
                        <m:sub>
                          <m:r>
                            <a:rPr lang="en-US" sz="3600" b="0" i="1" smtClean="0">
                              <a:solidFill>
                                <a:schemeClr val="tx2"/>
                              </a:solidFill>
                              <a:latin typeface="Cambria Math" panose="02040503050406030204" pitchFamily="18" charset="0"/>
                            </a:rPr>
                            <m:t>𝑖</m:t>
                          </m:r>
                        </m:sub>
                      </m:sSub>
                      <m:r>
                        <a:rPr lang="en-US" sz="3600" b="0" i="1" smtClean="0">
                          <a:solidFill>
                            <a:schemeClr val="tx2"/>
                          </a:solidFill>
                          <a:latin typeface="Cambria Math" panose="02040503050406030204" pitchFamily="18" charset="0"/>
                        </a:rPr>
                        <m:t>+</m:t>
                      </m:r>
                      <m:sSub>
                        <m:sSubPr>
                          <m:ctrlPr>
                            <a:rPr lang="en-US" sz="3600" b="0" i="1" smtClean="0">
                              <a:solidFill>
                                <a:schemeClr val="tx2"/>
                              </a:solidFill>
                              <a:latin typeface="Cambria Math" panose="02040503050406030204" pitchFamily="18" charset="0"/>
                            </a:rPr>
                          </m:ctrlPr>
                        </m:sSubPr>
                        <m:e>
                          <m:r>
                            <a:rPr lang="en-US" sz="3600" b="0" i="1" smtClean="0">
                              <a:solidFill>
                                <a:schemeClr val="tx2"/>
                              </a:solidFill>
                              <a:latin typeface="Cambria Math" panose="02040503050406030204" pitchFamily="18" charset="0"/>
                              <a:ea typeface="Cambria Math" panose="02040503050406030204" pitchFamily="18" charset="0"/>
                            </a:rPr>
                            <m:t>𝜀</m:t>
                          </m:r>
                        </m:e>
                        <m:sub>
                          <m:r>
                            <a:rPr lang="en-US" sz="3600" b="0" i="1" smtClean="0">
                              <a:solidFill>
                                <a:schemeClr val="tx2"/>
                              </a:solidFill>
                              <a:latin typeface="Cambria Math" panose="02040503050406030204" pitchFamily="18" charset="0"/>
                            </a:rPr>
                            <m:t>𝑖</m:t>
                          </m:r>
                        </m:sub>
                      </m:sSub>
                    </m:oMath>
                  </m:oMathPara>
                </a14:m>
                <a:endParaRPr lang="en-US" sz="3600" dirty="0">
                  <a:solidFill>
                    <a:schemeClr val="tx2"/>
                  </a:solidFill>
                </a:endParaRPr>
              </a:p>
            </p:txBody>
          </p:sp>
        </mc:Choice>
        <mc:Fallback xmlns="">
          <p:sp>
            <p:nvSpPr>
              <p:cNvPr id="11" name="TextBox 10">
                <a:extLst>
                  <a:ext uri="{FF2B5EF4-FFF2-40B4-BE49-F238E27FC236}">
                    <a16:creationId xmlns:a16="http://schemas.microsoft.com/office/drawing/2014/main" id="{F96E415B-E421-C645-AF86-8447D9536B2E}"/>
                  </a:ext>
                </a:extLst>
              </p:cNvPr>
              <p:cNvSpPr txBox="1">
                <a:spLocks noRot="1" noChangeAspect="1" noMove="1" noResize="1" noEditPoints="1" noAdjustHandles="1" noChangeArrowheads="1" noChangeShapeType="1" noTextEdit="1"/>
              </p:cNvSpPr>
              <p:nvPr/>
            </p:nvSpPr>
            <p:spPr>
              <a:xfrm>
                <a:off x="1492876" y="4470377"/>
                <a:ext cx="4231758" cy="646331"/>
              </a:xfrm>
              <a:prstGeom prst="rect">
                <a:avLst/>
              </a:prstGeom>
              <a:blipFill>
                <a:blip r:embed="rId4"/>
                <a:stretch>
                  <a:fillRect b="-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94198E7-4A11-A241-8DD8-77976A0FEF64}"/>
                  </a:ext>
                </a:extLst>
              </p:cNvPr>
              <p:cNvSpPr txBox="1"/>
              <p:nvPr/>
            </p:nvSpPr>
            <p:spPr>
              <a:xfrm>
                <a:off x="739380" y="2838208"/>
                <a:ext cx="4231758"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600" i="1" smtClean="0">
                              <a:solidFill>
                                <a:schemeClr val="tx2"/>
                              </a:solidFill>
                              <a:latin typeface="Cambria Math" panose="02040503050406030204" pitchFamily="18" charset="0"/>
                            </a:rPr>
                          </m:ctrlPr>
                        </m:sSubPr>
                        <m:e>
                          <m:r>
                            <a:rPr lang="en-US" sz="3600" b="0" i="1" smtClean="0">
                              <a:solidFill>
                                <a:schemeClr val="tx2"/>
                              </a:solidFill>
                              <a:latin typeface="Cambria Math" panose="02040503050406030204" pitchFamily="18" charset="0"/>
                            </a:rPr>
                            <m:t>𝑌</m:t>
                          </m:r>
                        </m:e>
                        <m:sub>
                          <m:r>
                            <a:rPr lang="en-US" sz="3600" b="0" i="1" smtClean="0">
                              <a:solidFill>
                                <a:schemeClr val="tx2"/>
                              </a:solidFill>
                              <a:latin typeface="Cambria Math" panose="02040503050406030204" pitchFamily="18" charset="0"/>
                            </a:rPr>
                            <m:t>𝑖</m:t>
                          </m:r>
                        </m:sub>
                      </m:sSub>
                      <m:r>
                        <a:rPr lang="en-US" sz="3600" b="0" i="1" smtClean="0">
                          <a:solidFill>
                            <a:schemeClr val="tx2"/>
                          </a:solidFill>
                          <a:latin typeface="Cambria Math" panose="02040503050406030204" pitchFamily="18" charset="0"/>
                        </a:rPr>
                        <m:t>=</m:t>
                      </m:r>
                      <m:sSub>
                        <m:sSubPr>
                          <m:ctrlPr>
                            <a:rPr lang="en-US" sz="3600" b="0" i="1" smtClean="0">
                              <a:solidFill>
                                <a:schemeClr val="tx2"/>
                              </a:solidFill>
                              <a:latin typeface="Cambria Math" panose="02040503050406030204" pitchFamily="18" charset="0"/>
                            </a:rPr>
                          </m:ctrlPr>
                        </m:sSubPr>
                        <m:e>
                          <m:r>
                            <a:rPr lang="en-US" sz="3600" b="0" i="1" smtClean="0">
                              <a:solidFill>
                                <a:schemeClr val="tx2"/>
                              </a:solidFill>
                              <a:latin typeface="Cambria Math" panose="02040503050406030204" pitchFamily="18" charset="0"/>
                              <a:ea typeface="Cambria Math" panose="02040503050406030204" pitchFamily="18" charset="0"/>
                            </a:rPr>
                            <m:t>𝛽</m:t>
                          </m:r>
                        </m:e>
                        <m:sub>
                          <m:r>
                            <a:rPr lang="en-US" sz="3600" b="0" i="1" smtClean="0">
                              <a:solidFill>
                                <a:schemeClr val="tx2"/>
                              </a:solidFill>
                              <a:latin typeface="Cambria Math" panose="02040503050406030204" pitchFamily="18" charset="0"/>
                            </a:rPr>
                            <m:t>0</m:t>
                          </m:r>
                        </m:sub>
                      </m:sSub>
                      <m:r>
                        <a:rPr lang="en-US" sz="3600" b="0" i="1" smtClean="0">
                          <a:solidFill>
                            <a:schemeClr val="tx2"/>
                          </a:solidFill>
                          <a:latin typeface="Cambria Math" panose="02040503050406030204" pitchFamily="18" charset="0"/>
                        </a:rPr>
                        <m:t>+</m:t>
                      </m:r>
                      <m:sSub>
                        <m:sSubPr>
                          <m:ctrlPr>
                            <a:rPr lang="en-US" sz="3600" b="0" i="1" smtClean="0">
                              <a:solidFill>
                                <a:schemeClr val="tx2"/>
                              </a:solidFill>
                              <a:latin typeface="Cambria Math" panose="02040503050406030204" pitchFamily="18" charset="0"/>
                            </a:rPr>
                          </m:ctrlPr>
                        </m:sSubPr>
                        <m:e>
                          <m:r>
                            <a:rPr lang="en-US" sz="3600" b="0" i="1" smtClean="0">
                              <a:solidFill>
                                <a:schemeClr val="tx2"/>
                              </a:solidFill>
                              <a:latin typeface="Cambria Math" panose="02040503050406030204" pitchFamily="18" charset="0"/>
                              <a:ea typeface="Cambria Math" panose="02040503050406030204" pitchFamily="18" charset="0"/>
                            </a:rPr>
                            <m:t>𝜀</m:t>
                          </m:r>
                        </m:e>
                        <m:sub>
                          <m:r>
                            <a:rPr lang="en-US" sz="3600" b="0" i="1" smtClean="0">
                              <a:solidFill>
                                <a:schemeClr val="tx2"/>
                              </a:solidFill>
                              <a:latin typeface="Cambria Math" panose="02040503050406030204" pitchFamily="18" charset="0"/>
                            </a:rPr>
                            <m:t>𝑖</m:t>
                          </m:r>
                        </m:sub>
                      </m:sSub>
                    </m:oMath>
                  </m:oMathPara>
                </a14:m>
                <a:endParaRPr lang="en-US" sz="3600" dirty="0">
                  <a:solidFill>
                    <a:schemeClr val="tx2"/>
                  </a:solidFill>
                </a:endParaRPr>
              </a:p>
            </p:txBody>
          </p:sp>
        </mc:Choice>
        <mc:Fallback xmlns="">
          <p:sp>
            <p:nvSpPr>
              <p:cNvPr id="15" name="TextBox 14">
                <a:extLst>
                  <a:ext uri="{FF2B5EF4-FFF2-40B4-BE49-F238E27FC236}">
                    <a16:creationId xmlns:a16="http://schemas.microsoft.com/office/drawing/2014/main" id="{A94198E7-4A11-A241-8DD8-77976A0FEF64}"/>
                  </a:ext>
                </a:extLst>
              </p:cNvPr>
              <p:cNvSpPr txBox="1">
                <a:spLocks noRot="1" noChangeAspect="1" noMove="1" noResize="1" noEditPoints="1" noAdjustHandles="1" noChangeArrowheads="1" noChangeShapeType="1" noTextEdit="1"/>
              </p:cNvSpPr>
              <p:nvPr/>
            </p:nvSpPr>
            <p:spPr>
              <a:xfrm>
                <a:off x="739380" y="2838208"/>
                <a:ext cx="4231758" cy="646331"/>
              </a:xfrm>
              <a:prstGeom prst="rect">
                <a:avLst/>
              </a:prstGeom>
              <a:blipFill>
                <a:blip r:embed="rId5"/>
                <a:stretch>
                  <a:fillRect b="-25000"/>
                </a:stretch>
              </a:blipFill>
            </p:spPr>
            <p:txBody>
              <a:bodyPr/>
              <a:lstStyle/>
              <a:p>
                <a:r>
                  <a:rPr lang="en-US">
                    <a:noFill/>
                  </a:rPr>
                  <a:t> </a:t>
                </a:r>
              </a:p>
            </p:txBody>
          </p:sp>
        </mc:Fallback>
      </mc:AlternateContent>
    </p:spTree>
    <p:extLst>
      <p:ext uri="{BB962C8B-B14F-4D97-AF65-F5344CB8AC3E}">
        <p14:creationId xmlns:p14="http://schemas.microsoft.com/office/powerpoint/2010/main" val="1003606728"/>
      </p:ext>
    </p:extLst>
  </p:cSld>
  <p:clrMapOvr>
    <a:masterClrMapping/>
  </p:clrMapOvr>
</p:sld>
</file>

<file path=ppt/theme/theme1.xml><?xml version="1.0" encoding="utf-8"?>
<a:theme xmlns:a="http://schemas.openxmlformats.org/drawingml/2006/main" name="Jim 100A Theme">
  <a:themeElements>
    <a:clrScheme name="Custom 19">
      <a:dk1>
        <a:srgbClr val="5E5E5E"/>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im 100A Theme" id="{B6BB269D-DDAD-FB4D-8CF2-0011F768D8A1}" vid="{8785C8FF-82C9-DF4C-9B84-B18BAAE2DFE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Jim 100A Theme</Template>
  <TotalTime>71564</TotalTime>
  <Words>2211</Words>
  <Application>Microsoft Macintosh PowerPoint</Application>
  <PresentationFormat>On-screen Show (4:3)</PresentationFormat>
  <Paragraphs>479</Paragraphs>
  <Slides>83</Slides>
  <Notes>83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83</vt:i4>
      </vt:variant>
    </vt:vector>
  </HeadingPairs>
  <TitlesOfParts>
    <vt:vector size="89" baseType="lpstr">
      <vt:lpstr>Arial</vt:lpstr>
      <vt:lpstr>Calibri</vt:lpstr>
      <vt:lpstr>Cambria Math</vt:lpstr>
      <vt:lpstr>Franklin Gothic Book</vt:lpstr>
      <vt:lpstr>Franklin Gothic Medium</vt:lpstr>
      <vt:lpstr>Jim 100A Theme</vt:lpstr>
      <vt:lpstr>Getting started…</vt:lpstr>
      <vt:lpstr>Adding an Explanatory Variable to the Model (Continued)</vt:lpstr>
      <vt:lpstr>Up Through This Week</vt:lpstr>
      <vt:lpstr>Today</vt:lpstr>
      <vt:lpstr>Can Respect Improve Medical Adherence?</vt:lpstr>
      <vt:lpstr>Study Procedure</vt:lpstr>
      <vt:lpstr>head(Vegemite.brief)</vt:lpstr>
      <vt:lpstr>Fitting the Empty Model and the Two-Group Model</vt:lpstr>
      <vt:lpstr>As the researcher, which parameter are we most interested in? </vt:lpstr>
      <vt:lpstr>PowerPoint Presentation</vt:lpstr>
      <vt:lpstr>Error in the Two Models</vt:lpstr>
      <vt:lpstr>Error in the Two Models</vt:lpstr>
      <vt:lpstr>PowerPoint Presentation</vt:lpstr>
      <vt:lpstr>Error in the Two Models</vt:lpstr>
      <vt:lpstr>Aggregating Error to Compare Models</vt:lpstr>
      <vt:lpstr>Can you tell from the model fit how much of the variation in outcome is explained?</vt:lpstr>
      <vt:lpstr>PowerPoint Presentation</vt:lpstr>
      <vt:lpstr>PowerPoint Presentation</vt:lpstr>
      <vt:lpstr>Sum of Squares: Empty Model</vt:lpstr>
      <vt:lpstr>Sum of Squares: Two-Group Model</vt:lpstr>
      <vt:lpstr>PowerPoint Presentation</vt:lpstr>
      <vt:lpstr>PowerPoint Presentation</vt:lpstr>
      <vt:lpstr>PowerPoint Presentation</vt:lpstr>
      <vt:lpstr>testosterone: a three-group model</vt:lpstr>
      <vt:lpstr>Test3Group</vt:lpstr>
      <vt:lpstr>New Model for spoon2.difference: Test3Group</vt:lpstr>
      <vt:lpstr>PowerPoint Presentation</vt:lpstr>
      <vt:lpstr>Test3Group Model</vt:lpstr>
      <vt:lpstr>Why are SS Total the Same?</vt:lpstr>
      <vt:lpstr>Why is PRE different?</vt:lpstr>
      <vt:lpstr>Why are df Same for Total But Different for Model?</vt:lpstr>
      <vt:lpstr>Comparing Models</vt:lpstr>
      <vt:lpstr>PowerPoint Presentation</vt:lpstr>
      <vt:lpstr>Comparing Models</vt:lpstr>
      <vt:lpstr>PowerPoint Presentation</vt:lpstr>
      <vt:lpstr>Comparing Models</vt:lpstr>
      <vt:lpstr>PowerPoint Presentation</vt:lpstr>
      <vt:lpstr>Comparing Models with Different Outcome Variables or Samples</vt:lpstr>
      <vt:lpstr>Regression Models: SS, PRE, df, F</vt:lpstr>
      <vt:lpstr>PowerPoint Presentation</vt:lpstr>
      <vt:lpstr>Smoking and Obesity: Comparing Two-Group and Regression Models</vt:lpstr>
      <vt:lpstr>Smoking and Obesity: Comparing Two-Group and Regression Models</vt:lpstr>
      <vt:lpstr>Categorical vs. Quantitative Explanatory Variable</vt:lpstr>
      <vt:lpstr>Categorical vs. Quantitative Explanatory Variable</vt:lpstr>
      <vt:lpstr>Categorical vs. Quantitative Explanatory Variable</vt:lpstr>
      <vt:lpstr>PowerPoint Presentation</vt:lpstr>
      <vt:lpstr>Model Predictions: Means vs. Line</vt:lpstr>
      <vt:lpstr>Model Predictions: Means vs. Line</vt:lpstr>
      <vt:lpstr>Model Predictions: Means vs. Line</vt:lpstr>
      <vt:lpstr>Model Specification for Two-Group Model and Regression Model</vt:lpstr>
      <vt:lpstr>Fitting the Two-Group Model and the Regression Model: Same R Code</vt:lpstr>
      <vt:lpstr>Comparing the Two-Group Model and the Regression Model</vt:lpstr>
      <vt:lpstr>PowerPoint Presentation</vt:lpstr>
      <vt:lpstr>PowerPoint Presentation</vt:lpstr>
      <vt:lpstr>Comparing the Two-Group Model and the Regression Model</vt:lpstr>
      <vt:lpstr>Comparing the Two-Group Model and the Regression Model</vt:lpstr>
      <vt:lpstr>PowerPoint Presentation</vt:lpstr>
      <vt:lpstr>Where is Y ̂ in each model?</vt:lpstr>
      <vt:lpstr>PowerPoint Presentation</vt:lpstr>
      <vt:lpstr>PowerPoint Presentation</vt:lpstr>
      <vt:lpstr>Quantifying Error for Group Model and Regression Model</vt:lpstr>
      <vt:lpstr>PowerPoint Presentation</vt:lpstr>
      <vt:lpstr>PowerPoint Presentation</vt:lpstr>
      <vt:lpstr>Error from Regression Model</vt:lpstr>
      <vt:lpstr>Compare to Empty Model</vt:lpstr>
      <vt:lpstr>Partitioning the Residuals</vt:lpstr>
      <vt:lpstr>PowerPoint Presentation</vt:lpstr>
      <vt:lpstr>Partitioning the Residuals</vt:lpstr>
      <vt:lpstr>Partitioning the Residuals</vt:lpstr>
      <vt:lpstr>PowerPoint Presentation</vt:lpstr>
      <vt:lpstr>The mean (Y ̂ for the group model) minimizes SS Error within each group compared to any other number; residuals sum to 0</vt:lpstr>
      <vt:lpstr>Similarly, the regression line (Y ̂ for the regression model) minimizes SS compared to any other line; and residuals add to 0.</vt:lpstr>
      <vt:lpstr>supernova: Regression Model</vt:lpstr>
      <vt:lpstr>supernova: Regression Model</vt:lpstr>
      <vt:lpstr>Comparing Models</vt:lpstr>
      <vt:lpstr>Five Groups, Ten Groups, PRE, and F</vt:lpstr>
      <vt:lpstr>Five-Group Model</vt:lpstr>
      <vt:lpstr>Five-Group Model</vt:lpstr>
      <vt:lpstr>Five-Group Model</vt:lpstr>
      <vt:lpstr>supernova: Five-Group Model</vt:lpstr>
      <vt:lpstr>Ten-Group Model</vt:lpstr>
      <vt:lpstr>supernova: Five-Group Model</vt:lpstr>
      <vt:lpstr>The F Ratio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First Day</dc:title>
  <dc:creator>Microsoft Office User</dc:creator>
  <cp:lastModifiedBy>James Stigler</cp:lastModifiedBy>
  <cp:revision>967</cp:revision>
  <cp:lastPrinted>2019-05-08T16:54:28Z</cp:lastPrinted>
  <dcterms:created xsi:type="dcterms:W3CDTF">2017-01-01T20:50:07Z</dcterms:created>
  <dcterms:modified xsi:type="dcterms:W3CDTF">2019-07-24T01:52:12Z</dcterms:modified>
</cp:coreProperties>
</file>